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0"/>
  </p:notesMasterIdLst>
  <p:sldIdLst>
    <p:sldId id="313" r:id="rId2"/>
    <p:sldId id="357" r:id="rId3"/>
    <p:sldId id="356" r:id="rId4"/>
    <p:sldId id="343" r:id="rId5"/>
    <p:sldId id="353" r:id="rId6"/>
    <p:sldId id="341" r:id="rId7"/>
    <p:sldId id="355" r:id="rId8"/>
    <p:sldId id="348" r:id="rId9"/>
    <p:sldId id="347" r:id="rId10"/>
    <p:sldId id="344" r:id="rId11"/>
    <p:sldId id="354" r:id="rId12"/>
    <p:sldId id="314" r:id="rId13"/>
    <p:sldId id="315" r:id="rId14"/>
    <p:sldId id="330" r:id="rId15"/>
    <p:sldId id="331" r:id="rId16"/>
    <p:sldId id="345" r:id="rId17"/>
    <p:sldId id="349" r:id="rId18"/>
    <p:sldId id="350" r:id="rId19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8639"/>
    <a:srgbClr val="419D13"/>
    <a:srgbClr val="50911F"/>
    <a:srgbClr val="438828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301" autoAdjust="0"/>
    <p:restoredTop sz="92086" autoAdjust="0"/>
  </p:normalViewPr>
  <p:slideViewPr>
    <p:cSldViewPr>
      <p:cViewPr>
        <p:scale>
          <a:sx n="100" d="100"/>
          <a:sy n="100" d="100"/>
        </p:scale>
        <p:origin x="-98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246" y="-102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7C9822B3-F5EE-49D6-AAEC-A81E9ABB417A}" type="datetimeFigureOut">
              <a:rPr lang="en-US" smtClean="0"/>
              <a:pPr/>
              <a:t>3/4/2014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E7C58E21-99FB-4852-BB6E-9B489278F2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760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58E21-99FB-4852-BB6E-9B489278F26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793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SPEAKER NOTES:</a:t>
            </a:r>
          </a:p>
          <a:p>
            <a:pPr marL="176131" indent="-176131">
              <a:spcBef>
                <a:spcPct val="0"/>
              </a:spcBef>
              <a:buFont typeface="Arial" pitchFamily="34" charset="0"/>
              <a:buChar char="•"/>
            </a:pPr>
            <a:r>
              <a:rPr lang="en-US" dirty="0" smtClean="0"/>
              <a:t>If</a:t>
            </a:r>
            <a:r>
              <a:rPr lang="en-US" baseline="0" dirty="0" smtClean="0"/>
              <a:t> asked, here’s how the $10.41 Revenue lift per mailer was calculated</a:t>
            </a:r>
          </a:p>
          <a:p>
            <a:pPr marL="645812" lvl="1" indent="-176131">
              <a:spcBef>
                <a:spcPct val="0"/>
              </a:spcBef>
              <a:buFont typeface="Arial" pitchFamily="34" charset="0"/>
              <a:buChar char="•"/>
            </a:pPr>
            <a:r>
              <a:rPr lang="en-US" baseline="0" dirty="0" smtClean="0"/>
              <a:t>$10.41 is the difference between the following:</a:t>
            </a:r>
          </a:p>
          <a:p>
            <a:pPr marL="1115494" lvl="2" indent="-176131">
              <a:spcBef>
                <a:spcPct val="0"/>
              </a:spcBef>
              <a:buFont typeface="Arial" pitchFamily="34" charset="0"/>
              <a:buChar char="•"/>
            </a:pPr>
            <a:r>
              <a:rPr lang="en-US" baseline="0" dirty="0" smtClean="0"/>
              <a:t>Total Revenue of the Received mailer group ($177,685) divided by the Customer Count of the Received mailer group (10,347) = $17.173</a:t>
            </a:r>
          </a:p>
          <a:p>
            <a:pPr marL="1115494" lvl="2" indent="-176131">
              <a:spcBef>
                <a:spcPct val="0"/>
              </a:spcBef>
              <a:buFont typeface="Arial" pitchFamily="34" charset="0"/>
              <a:buChar char="•"/>
            </a:pPr>
            <a:r>
              <a:rPr lang="en-US" baseline="0" dirty="0" smtClean="0"/>
              <a:t>Total Revenue of Control group ($67,581) divided by the Customer Count of the Control group (9,998) = $6.760</a:t>
            </a:r>
          </a:p>
          <a:p>
            <a:pPr marL="1115494" lvl="2" indent="-176131">
              <a:spcBef>
                <a:spcPct val="0"/>
              </a:spcBef>
              <a:buFont typeface="Arial" pitchFamily="34" charset="0"/>
              <a:buChar char="•"/>
            </a:pPr>
            <a:r>
              <a:rPr lang="en-US" baseline="0" dirty="0" smtClean="0"/>
              <a:t>The difference between these is $10.41</a:t>
            </a:r>
            <a:endParaRPr lang="en-US" dirty="0" smtClean="0"/>
          </a:p>
          <a:p>
            <a:pPr marL="176131" indent="-176131">
              <a:buFont typeface="Arial" pitchFamily="34" charset="0"/>
              <a:buChar char="•"/>
            </a:pPr>
            <a:r>
              <a:rPr lang="en-US" dirty="0"/>
              <a:t>The difference between the Control group and the Random group:</a:t>
            </a:r>
          </a:p>
          <a:p>
            <a:pPr marL="645812" lvl="1" indent="-176131">
              <a:buFont typeface="Arial" pitchFamily="34" charset="0"/>
              <a:buChar char="•"/>
            </a:pPr>
            <a:r>
              <a:rPr lang="en-US" dirty="0"/>
              <a:t>The control group and the received mailer group were targeted as Likely Buyers, with products identified that they had some propensity to purchase</a:t>
            </a:r>
          </a:p>
          <a:p>
            <a:pPr marL="645812" lvl="1" indent="-176131">
              <a:buFont typeface="Arial" pitchFamily="34" charset="0"/>
              <a:buChar char="•"/>
            </a:pPr>
            <a:r>
              <a:rPr lang="en-US" dirty="0"/>
              <a:t>The control group is who we targeted but did not send anything to; they were exposed to Tire Discounter’s usual broadcast stream of radio and tv ads</a:t>
            </a:r>
          </a:p>
          <a:p>
            <a:pPr marL="645812" lvl="1" indent="-176131">
              <a:buFont typeface="Arial" pitchFamily="34" charset="0"/>
              <a:buChar char="•"/>
            </a:pPr>
            <a:r>
              <a:rPr lang="en-US" dirty="0"/>
              <a:t>The random group is 10,000 individuals we selected at random—no targeting</a:t>
            </a:r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63190" indent="-293535">
              <a:defRPr>
                <a:solidFill>
                  <a:schemeClr val="tx1"/>
                </a:solidFill>
                <a:latin typeface="Arial" charset="0"/>
              </a:defRPr>
            </a:lvl2pPr>
            <a:lvl3pPr marL="1174139" indent="-234827">
              <a:defRPr>
                <a:solidFill>
                  <a:schemeClr val="tx1"/>
                </a:solidFill>
                <a:latin typeface="Arial" charset="0"/>
              </a:defRPr>
            </a:lvl3pPr>
            <a:lvl4pPr marL="1643795" indent="-234827">
              <a:defRPr>
                <a:solidFill>
                  <a:schemeClr val="tx1"/>
                </a:solidFill>
                <a:latin typeface="Arial" charset="0"/>
              </a:defRPr>
            </a:lvl4pPr>
            <a:lvl5pPr marL="2113451" indent="-234827">
              <a:defRPr>
                <a:solidFill>
                  <a:schemeClr val="tx1"/>
                </a:solidFill>
                <a:latin typeface="Arial" charset="0"/>
              </a:defRPr>
            </a:lvl5pPr>
            <a:lvl6pPr marL="2583106" indent="-23482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2761" indent="-23482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2417" indent="-23482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2072" indent="-23482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B19402-1773-460B-8ACD-B3611DBA52FC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SPEAKER NOTES:</a:t>
            </a:r>
          </a:p>
          <a:p>
            <a:pPr marL="176131" indent="-176131">
              <a:buFont typeface="Arial" pitchFamily="34" charset="0"/>
              <a:buChar char="•"/>
            </a:pPr>
            <a:r>
              <a:rPr lang="en-US" dirty="0" smtClean="0"/>
              <a:t>This slide</a:t>
            </a:r>
            <a:r>
              <a:rPr lang="en-US" baseline="0" dirty="0" smtClean="0"/>
              <a:t> is an excellent opportunity to point out the following:</a:t>
            </a:r>
          </a:p>
          <a:p>
            <a:pPr marL="645812" lvl="1" indent="-176131">
              <a:buFont typeface="Arial" pitchFamily="34" charset="0"/>
              <a:buChar char="•"/>
            </a:pPr>
            <a:r>
              <a:rPr lang="en-US" baseline="0" dirty="0" smtClean="0"/>
              <a:t>This is a long-term campaign (now in its third year)</a:t>
            </a:r>
          </a:p>
          <a:p>
            <a:pPr marL="645812" lvl="1" indent="-176131">
              <a:buFont typeface="Arial" pitchFamily="34" charset="0"/>
              <a:buChar char="•"/>
            </a:pPr>
            <a:r>
              <a:rPr lang="en-US" baseline="0" dirty="0" smtClean="0"/>
              <a:t>This campaign is B2B</a:t>
            </a:r>
          </a:p>
          <a:p>
            <a:pPr marL="645812" lvl="1" indent="-176131">
              <a:buFont typeface="Arial" pitchFamily="34" charset="0"/>
              <a:buChar char="•"/>
            </a:pPr>
            <a:r>
              <a:rPr lang="en-US" dirty="0"/>
              <a:t>Depending on their likely buyer score, a different subset of customers falls into each mailing</a:t>
            </a:r>
          </a:p>
          <a:p>
            <a:pPr marL="645812" lvl="1" indent="-176131">
              <a:buFont typeface="Arial" pitchFamily="34" charset="0"/>
              <a:buChar char="•"/>
            </a:pPr>
            <a:r>
              <a:rPr lang="en-US" dirty="0"/>
              <a:t>Customers were also selected because they had multiple products with a high cross-sell propensity</a:t>
            </a:r>
          </a:p>
          <a:p>
            <a:pPr marL="645812" lvl="1" indent="-176131">
              <a:buFont typeface="Arial" pitchFamily="34" charset="0"/>
              <a:buChar char="•"/>
            </a:pPr>
            <a:r>
              <a:rPr lang="en-US" dirty="0"/>
              <a:t>This is completely cross-sell; every offer, every sale made as part of this campaign is an expansion of the share of wallet that our customer is getting from their customer</a:t>
            </a:r>
          </a:p>
          <a:p>
            <a:pPr marL="645812" lvl="1" indent="-176131">
              <a:buFont typeface="Arial" pitchFamily="34" charset="0"/>
              <a:buChar char="•"/>
            </a:pPr>
            <a:r>
              <a:rPr lang="en-US" dirty="0"/>
              <a:t>Marketing to various customer types such as prisons, hospitals, school, Dr.’s offices</a:t>
            </a:r>
          </a:p>
          <a:p>
            <a:pPr marL="645812" lvl="1" indent="-176131">
              <a:buFont typeface="Arial" pitchFamily="34" charset="0"/>
              <a:buChar char="•"/>
            </a:pPr>
            <a:r>
              <a:rPr lang="en-US" dirty="0"/>
              <a:t>Marketing a variety of products like bandages, facemasks,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58E21-99FB-4852-BB6E-9B489278F26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281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727B6-F36E-44CD-8480-68E15943C117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Loyalty Builders Inc.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66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363">
              <a:defRPr/>
            </a:pPr>
            <a:r>
              <a:rPr lang="en-US" b="1" dirty="0" smtClean="0"/>
              <a:t>SPEAKER NOTES:</a:t>
            </a:r>
          </a:p>
          <a:p>
            <a:pPr marL="176131" indent="-176131">
              <a:buFont typeface="Arial" pitchFamily="34" charset="0"/>
              <a:buChar char="•"/>
            </a:pPr>
            <a:r>
              <a:rPr lang="en-US" dirty="0" smtClean="0"/>
              <a:t>Three years is good.  Five is better.</a:t>
            </a:r>
            <a:r>
              <a:rPr lang="en-US" baseline="0" dirty="0" smtClean="0"/>
              <a:t>  </a:t>
            </a:r>
          </a:p>
          <a:p>
            <a:pPr marL="176131" indent="-176131">
              <a:buFont typeface="Arial" pitchFamily="34" charset="0"/>
              <a:buChar char="•"/>
            </a:pPr>
            <a:r>
              <a:rPr lang="en-US" baseline="0" dirty="0" smtClean="0"/>
              <a:t>The more data, the more accurate the predictions.</a:t>
            </a:r>
          </a:p>
          <a:p>
            <a:pPr marL="176131" indent="-176131">
              <a:buFont typeface="Arial" pitchFamily="34" charset="0"/>
              <a:buChar char="•"/>
            </a:pPr>
            <a:r>
              <a:rPr lang="en-US" baseline="0" dirty="0" smtClean="0"/>
              <a:t>In many cases, you have other data fields unique to your business or industry that can be added to the data set to enable more finely tuned results.</a:t>
            </a:r>
          </a:p>
          <a:p>
            <a:pPr marL="176131" indent="-176131">
              <a:buFont typeface="Arial" pitchFamily="34" charset="0"/>
              <a:buChar char="•"/>
            </a:pPr>
            <a:r>
              <a:rPr lang="en-US" dirty="0" smtClean="0"/>
              <a:t>Our data concierge is there to help.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58E21-99FB-4852-BB6E-9B489278F26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761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you don’t analyze at</a:t>
            </a:r>
            <a:r>
              <a:rPr lang="en-US" baseline="0" dirty="0" smtClean="0"/>
              <a:t> the individual level, you can’t predict at the individual level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58E21-99FB-4852-BB6E-9B489278F26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32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58E21-99FB-4852-BB6E-9B489278F26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237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 NOTES:</a:t>
            </a:r>
          </a:p>
          <a:p>
            <a:pPr marL="176131" indent="-176131">
              <a:buFont typeface="Arial" pitchFamily="34" charset="0"/>
              <a:buChar char="•"/>
            </a:pPr>
            <a:r>
              <a:rPr lang="en-US" dirty="0" smtClean="0"/>
              <a:t>Top</a:t>
            </a:r>
            <a:r>
              <a:rPr lang="en-US" baseline="0" dirty="0" smtClean="0"/>
              <a:t> Table:</a:t>
            </a:r>
          </a:p>
          <a:p>
            <a:pPr marL="645812" lvl="1" indent="-176131">
              <a:buFont typeface="Arial" pitchFamily="34" charset="0"/>
              <a:buChar char="•"/>
            </a:pPr>
            <a:r>
              <a:rPr lang="en-US" baseline="0" dirty="0" smtClean="0"/>
              <a:t>Purchase delay: How many purchases someone has missed, based on their usual buying cycle.</a:t>
            </a:r>
            <a:endParaRPr lang="en-US" dirty="0" smtClean="0"/>
          </a:p>
          <a:p>
            <a:pPr marL="176131" indent="-176131">
              <a:buFont typeface="Arial" pitchFamily="34" charset="0"/>
              <a:buChar char="•"/>
            </a:pPr>
            <a:r>
              <a:rPr lang="en-US" dirty="0"/>
              <a:t>Bottom Table:</a:t>
            </a:r>
          </a:p>
          <a:p>
            <a:pPr marL="645812" lvl="1" indent="-176131">
              <a:buFont typeface="Arial" pitchFamily="34" charset="0"/>
              <a:buChar char="•"/>
            </a:pPr>
            <a:r>
              <a:rPr lang="en-US" dirty="0"/>
              <a:t>Note that Up-sell Probability is shown as a percentage; Cross-sell Score is an index; cross-sell is a propensity, not a probability. </a:t>
            </a:r>
          </a:p>
          <a:p>
            <a:pPr marL="645812" lvl="1" indent="-176131">
              <a:buFont typeface="Arial" pitchFamily="34" charset="0"/>
              <a:buChar char="•"/>
            </a:pPr>
            <a:r>
              <a:rPr lang="en-US" dirty="0"/>
              <a:t>Cross-sell scores go from 0 – 10: 0 means you won’t buy, 10 means you’re buying it but getting it from a competitor. </a:t>
            </a:r>
          </a:p>
          <a:p>
            <a:pPr marL="645812" lvl="1" indent="-176131">
              <a:buFont typeface="Arial" pitchFamily="34" charset="0"/>
              <a:buChar char="•"/>
            </a:pPr>
            <a:r>
              <a:rPr lang="en-US" dirty="0"/>
              <a:t>Any Cross-sell score above a 5 – 6 is worth campaigning to.</a:t>
            </a:r>
          </a:p>
          <a:p>
            <a:pPr marL="645812" lvl="1" indent="-176131">
              <a:buFont typeface="Arial" pitchFamily="34" charset="0"/>
              <a:buChar char="•"/>
            </a:pPr>
            <a:r>
              <a:rPr lang="en-US" dirty="0"/>
              <a:t>Note that Up-sell and Cross-sell items in the table are noted at a CATEGORY level because this is the product hierarchy level at which most companies market</a:t>
            </a:r>
          </a:p>
          <a:p>
            <a:pPr marL="1115494" lvl="2" indent="-176131">
              <a:buFont typeface="Arial" pitchFamily="34" charset="0"/>
              <a:buChar char="•"/>
            </a:pPr>
            <a:r>
              <a:rPr lang="en-US" dirty="0"/>
              <a:t>most companies don’t have the capability to market at the SKU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58E21-99FB-4852-BB6E-9B489278F26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97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936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58E21-99FB-4852-BB6E-9B489278F26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Segment or product group analysis typically uses logistical regression</a:t>
            </a:r>
          </a:p>
          <a:p>
            <a:r>
              <a:rPr lang="en-US" dirty="0" smtClean="0"/>
              <a:t>Loyalty</a:t>
            </a:r>
            <a:r>
              <a:rPr lang="en-US" baseline="0" dirty="0" smtClean="0"/>
              <a:t> Builders uses Finite State Machine methodology for individualized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3A5CB-4808-2E4D-AF1D-0962B018632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5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58E21-99FB-4852-BB6E-9B489278F26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835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Note that this is an example of Customization, not individualized marketing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63190" indent="-293535">
              <a:defRPr>
                <a:solidFill>
                  <a:schemeClr val="tx1"/>
                </a:solidFill>
                <a:latin typeface="Arial" charset="0"/>
              </a:defRPr>
            </a:lvl2pPr>
            <a:lvl3pPr marL="1174139" indent="-234827">
              <a:defRPr>
                <a:solidFill>
                  <a:schemeClr val="tx1"/>
                </a:solidFill>
                <a:latin typeface="Arial" charset="0"/>
              </a:defRPr>
            </a:lvl3pPr>
            <a:lvl4pPr marL="1643795" indent="-234827">
              <a:defRPr>
                <a:solidFill>
                  <a:schemeClr val="tx1"/>
                </a:solidFill>
                <a:latin typeface="Arial" charset="0"/>
              </a:defRPr>
            </a:lvl4pPr>
            <a:lvl5pPr marL="2113451" indent="-234827">
              <a:defRPr>
                <a:solidFill>
                  <a:schemeClr val="tx1"/>
                </a:solidFill>
                <a:latin typeface="Arial" charset="0"/>
              </a:defRPr>
            </a:lvl5pPr>
            <a:lvl6pPr marL="2583106" indent="-23482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2761" indent="-23482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2417" indent="-23482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2072" indent="-23482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D082EF-49F1-4E14-B8CB-F7CE6810B20B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SPEAKER NOTES:</a:t>
            </a:r>
          </a:p>
          <a:p>
            <a:pPr marL="176131" indent="-176131">
              <a:buFont typeface="Arial" pitchFamily="34" charset="0"/>
              <a:buChar char="•"/>
            </a:pPr>
            <a:r>
              <a:rPr lang="en-US" dirty="0"/>
              <a:t>Swanson started with graphic at left and moved to an individualized email, shown to right.</a:t>
            </a:r>
          </a:p>
          <a:p>
            <a:pPr marL="176131" indent="-176131">
              <a:buFont typeface="Arial" pitchFamily="34" charset="0"/>
              <a:buChar char="•"/>
            </a:pPr>
            <a:r>
              <a:rPr lang="en-US" dirty="0"/>
              <a:t>The three pill bottles in the email on the right are merely template placeholders that are replaced at the time of send by customer-specific images</a:t>
            </a:r>
          </a:p>
          <a:p>
            <a:pPr marL="176131" indent="-176131">
              <a:buFont typeface="Arial" pitchFamily="34" charset="0"/>
              <a:buChar char="•"/>
            </a:pPr>
            <a:r>
              <a:rPr lang="en-US" dirty="0"/>
              <a:t>The email at right is a template which is simple to create; Swanson left space in the template to add in different products.</a:t>
            </a:r>
          </a:p>
          <a:p>
            <a:pPr marL="176131" indent="-176131">
              <a:buFont typeface="Arial" pitchFamily="34" charset="0"/>
              <a:buChar char="•"/>
            </a:pPr>
            <a:r>
              <a:rPr lang="en-US" dirty="0"/>
              <a:t>This is an good example of how Longbow can scale (evidenced by the number of emails highlighted in this example: 749,289)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58E21-99FB-4852-BB6E-9B489278F26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126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1752600"/>
            <a:ext cx="6248400" cy="1470025"/>
          </a:xfrm>
        </p:spPr>
        <p:txBody>
          <a:bodyPr anchor="b" anchorCtr="0">
            <a:normAutofit/>
          </a:bodyPr>
          <a:lstStyle>
            <a:lvl1pPr algn="r">
              <a:lnSpc>
                <a:spcPct val="85000"/>
              </a:lnSpc>
              <a:defRPr sz="4000" spc="-15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3352800"/>
            <a:ext cx="5562600" cy="990600"/>
          </a:xfrm>
        </p:spPr>
        <p:txBody>
          <a:bodyPr/>
          <a:lstStyle>
            <a:lvl1pPr marL="0" indent="0" algn="r">
              <a:lnSpc>
                <a:spcPct val="85000"/>
              </a:lnSpc>
              <a:buNone/>
              <a:defRPr spc="0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43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ACEDAC-63C1-4DA0-8508-9A26D2EBCD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6324600"/>
            <a:ext cx="3276600" cy="304800"/>
          </a:xfr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533336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ACEDAC-63C1-4DA0-8508-9A26D2EBCD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6324600"/>
            <a:ext cx="3276600" cy="304800"/>
          </a:xfr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533336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ACEDAC-63C1-4DA0-8508-9A26D2EBCD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6324600"/>
            <a:ext cx="3276600" cy="304800"/>
          </a:xfr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533336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ACEDAC-63C1-4DA0-8508-9A26D2EBCD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6324600"/>
            <a:ext cx="3276600" cy="304800"/>
          </a:xfr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533336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ACEDAC-63C1-4DA0-8508-9A26D2EBCD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6324600"/>
            <a:ext cx="3276600" cy="304800"/>
          </a:xfr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533336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ACEDAC-63C1-4DA0-8508-9A26D2EBCD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6324600"/>
            <a:ext cx="3276600" cy="304800"/>
          </a:xfr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533336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ACEDAC-63C1-4DA0-8508-9A26D2EBCD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6324600"/>
            <a:ext cx="3276600" cy="304800"/>
          </a:xfr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533336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Jaime\Desktop\Loyalty-Builders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6027738"/>
            <a:ext cx="1828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1EAD3-A119-404D-A973-5AB035306C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ed text w/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144BF-049B-4F07-B616-5BAB59ECC8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6" name="Picture 2" descr="C:\Users\Jaime\Desktop\Loyalty-Builders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28267"/>
            <a:ext cx="1828800" cy="82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6324600"/>
            <a:ext cx="3276600" cy="304800"/>
          </a:xfr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Copyright/Confidentiality Placeholder</a:t>
            </a:r>
          </a:p>
        </p:txBody>
      </p:sp>
    </p:spTree>
    <p:extLst>
      <p:ext uri="{BB962C8B-B14F-4D97-AF65-F5344CB8AC3E}">
        <p14:creationId xmlns:p14="http://schemas.microsoft.com/office/powerpoint/2010/main" val="3422816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A414-00B9-49DA-A4C8-6F07670E6FE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2" descr="C:\Users\Jaime\Desktop\Loyalty-Builders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28267"/>
            <a:ext cx="1828800" cy="82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629400"/>
            <a:ext cx="2362200" cy="22860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800"/>
            </a:lvl1pPr>
          </a:lstStyle>
          <a:p>
            <a:pPr lvl="0"/>
            <a:r>
              <a:rPr lang="en-US" dirty="0" smtClean="0"/>
              <a:t>© Copyright Loyalty Builders Inc. 2012</a:t>
            </a:r>
          </a:p>
        </p:txBody>
      </p:sp>
    </p:spTree>
    <p:extLst>
      <p:ext uri="{BB962C8B-B14F-4D97-AF65-F5344CB8AC3E}">
        <p14:creationId xmlns:p14="http://schemas.microsoft.com/office/powerpoint/2010/main" val="277771452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44BF-049B-4F07-B616-5BAB59ECC8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336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0" cap="all" spc="-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2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44BF-049B-4F07-B616-5BAB59ECC8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839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44BF-049B-4F07-B616-5BAB59ECC8F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2" descr="C:\Users\Jaime\Desktop\Loyalty-Builders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028267"/>
            <a:ext cx="1828800" cy="82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469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44BF-049B-4F07-B616-5BAB59ECC8F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 descr="C:\Users\Jaime\Desktop\Loyalty-Builders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28267"/>
            <a:ext cx="1828800" cy="82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232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44BF-049B-4F07-B616-5BAB59ECC8F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2" descr="C:\Users\Jaime\Desktop\Loyalty-Builders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28267"/>
            <a:ext cx="1828800" cy="82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629400"/>
            <a:ext cx="2362200" cy="22860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800"/>
            </a:lvl1pPr>
          </a:lstStyle>
          <a:p>
            <a:pPr lvl="0"/>
            <a:r>
              <a:rPr lang="en-US" dirty="0" smtClean="0"/>
              <a:t>© Copyright Loyalty Builders Inc. 2012</a:t>
            </a:r>
          </a:p>
        </p:txBody>
      </p:sp>
    </p:spTree>
    <p:extLst>
      <p:ext uri="{BB962C8B-B14F-4D97-AF65-F5344CB8AC3E}">
        <p14:creationId xmlns:p14="http://schemas.microsoft.com/office/powerpoint/2010/main" val="4218162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44BF-049B-4F07-B616-5BAB59ECC8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436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42" y="3395471"/>
            <a:ext cx="6763211" cy="1393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9085" y="5754469"/>
            <a:ext cx="5151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200" dirty="0" smtClean="0">
              <a:effectLst/>
            </a:endParaRPr>
          </a:p>
          <a:p>
            <a:pPr algn="ctr"/>
            <a:r>
              <a:rPr lang="en-US" sz="1200" dirty="0" smtClean="0">
                <a:solidFill>
                  <a:schemeClr val="accent2"/>
                </a:solidFill>
                <a:effectLst/>
              </a:rPr>
              <a:t>© 2012 Loyalty Builders, Inc. All rights reserved. Multiple patents pending</a:t>
            </a:r>
          </a:p>
          <a:p>
            <a:pPr algn="ctr"/>
            <a:endParaRPr lang="en-US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052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90600" y="2057400"/>
            <a:ext cx="3754438" cy="41148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clip art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D98F694-6155-440A-A0D2-72A92BB4A776}" type="datetimeFigureOut">
              <a:rPr lang="en-US" smtClean="0"/>
              <a:pPr/>
              <a:t>3/4/2014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  <p:pic>
        <p:nvPicPr>
          <p:cNvPr id="8" name="Picture 2" descr="C:\Users\Jaime\Desktop\Loyalty-Builders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028267"/>
            <a:ext cx="1828800" cy="82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accent2"/>
                </a:solidFill>
              </a:defRPr>
            </a:lvl1pPr>
          </a:lstStyle>
          <a:p>
            <a:fld id="{A3E144BF-049B-4F07-B616-5BAB59ECC8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06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90" r:id="rId18"/>
    <p:sldLayoutId id="2147483691" r:id="rId1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50" baseline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22"/>
        </a:buBlip>
        <a:defRPr sz="32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O0LNXyCwz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21" Type="http://schemas.openxmlformats.org/officeDocument/2006/relationships/image" Target="../media/image48.png"/><Relationship Id="rId7" Type="http://schemas.openxmlformats.org/officeDocument/2006/relationships/image" Target="../media/image34.gif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11" Type="http://schemas.openxmlformats.org/officeDocument/2006/relationships/image" Target="../media/image38.jpe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49.jp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jpeg"/><Relationship Id="rId14" Type="http://schemas.openxmlformats.org/officeDocument/2006/relationships/image" Target="../media/image41.png"/><Relationship Id="rId2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yaltybuilders.com/solutions/services/customer-opportunity-analysi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krisn@loyaltybuilders.com?subject=Contact%20Me%20re:%20COA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3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wmf"/><Relationship Id="rId11" Type="http://schemas.openxmlformats.org/officeDocument/2006/relationships/image" Target="../media/image21.wmf"/><Relationship Id="rId5" Type="http://schemas.openxmlformats.org/officeDocument/2006/relationships/image" Target="../media/image15.wmf"/><Relationship Id="rId10" Type="http://schemas.openxmlformats.org/officeDocument/2006/relationships/image" Target="../media/image20.wmf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43000"/>
            <a:ext cx="7467600" cy="2514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Marketing To An Audience of One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Customer Analytics for Individualized Marketing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700" dirty="0" smtClean="0"/>
              <a:t>Loyalty Builders Capabilities Overview</a:t>
            </a:r>
            <a:br>
              <a:rPr lang="en-US" sz="2700" dirty="0" smtClean="0"/>
            </a:br>
            <a:r>
              <a:rPr lang="en-US" sz="2700" dirty="0" smtClean="0"/>
              <a:t>March 2014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0" y="6553200"/>
            <a:ext cx="1524000" cy="30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 smtClean="0"/>
              <a:t>© Loyalty Builders, Inc. 2014</a:t>
            </a:r>
            <a:endParaRPr lang="en-US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7752976" y="64339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 bwMode="auto">
          <a:xfrm>
            <a:off x="8815388" y="6595739"/>
            <a:ext cx="409576" cy="262261"/>
          </a:xfrm>
          <a:prstGeom prst="rect">
            <a:avLst/>
          </a:prstGeo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62D105-5AB7-41DE-9E80-983F80A47FB0}" type="slidenum">
              <a:rPr lang="en-US" sz="800" smtClean="0">
                <a:solidFill>
                  <a:schemeClr val="accent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z="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59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+mj-lt"/>
                <a:cs typeface="Calibri" pitchFamily="34" charset="0"/>
              </a:rPr>
              <a:t>Why individualization matters –</a:t>
            </a:r>
            <a:br>
              <a:rPr lang="en-US" sz="3600" dirty="0" smtClean="0">
                <a:latin typeface="+mj-lt"/>
                <a:cs typeface="Calibri" pitchFamily="34" charset="0"/>
              </a:rPr>
            </a:br>
            <a:r>
              <a:rPr lang="en-US" sz="3600" dirty="0" smtClean="0">
                <a:latin typeface="+mj-lt"/>
                <a:cs typeface="Calibri" pitchFamily="34" charset="0"/>
              </a:rPr>
              <a:t>relevance raises response rates</a:t>
            </a:r>
            <a:endParaRPr lang="en-US" sz="3600" dirty="0">
              <a:latin typeface="+mj-lt"/>
              <a:cs typeface="Calibri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57200" y="1741922"/>
            <a:ext cx="658813" cy="58261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1310057" y="1679215"/>
            <a:ext cx="7467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To grow revenue, businesses must either win new customers or sell more to the ones they </a:t>
            </a:r>
            <a:r>
              <a:rPr lang="en-US" sz="2000" dirty="0" smtClean="0"/>
              <a:t>have.  </a:t>
            </a:r>
            <a:endParaRPr lang="en-US" sz="2000" dirty="0"/>
          </a:p>
        </p:txBody>
      </p:sp>
      <p:sp>
        <p:nvSpPr>
          <p:cNvPr id="6" name="Oval 5"/>
          <p:cNvSpPr/>
          <p:nvPr/>
        </p:nvSpPr>
        <p:spPr>
          <a:xfrm>
            <a:off x="457198" y="2831003"/>
            <a:ext cx="658813" cy="58261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1298575" y="2614477"/>
            <a:ext cx="75406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Customer acquisition is </a:t>
            </a:r>
            <a:r>
              <a:rPr lang="en-US" sz="2000" dirty="0" smtClean="0"/>
              <a:t>difficult </a:t>
            </a:r>
            <a:r>
              <a:rPr lang="en-US" sz="2000" dirty="0"/>
              <a:t>&amp; </a:t>
            </a:r>
            <a:r>
              <a:rPr lang="en-US" sz="2000" dirty="0" smtClean="0"/>
              <a:t>expensive; selling to existing customers is easier and cheaper, and they are already the source of most of your revenue.</a:t>
            </a:r>
            <a:endParaRPr lang="en-US" sz="2000" dirty="0"/>
          </a:p>
        </p:txBody>
      </p:sp>
      <p:sp>
        <p:nvSpPr>
          <p:cNvPr id="8" name="Oval 7"/>
          <p:cNvSpPr/>
          <p:nvPr/>
        </p:nvSpPr>
        <p:spPr>
          <a:xfrm>
            <a:off x="457199" y="3936831"/>
            <a:ext cx="658813" cy="58261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1295399" y="3720305"/>
            <a:ext cx="72485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/>
              <a:t>You can either sell them what they’ve previously purchased (up-sell) or what they’ve not yet bought (cross-sell); up-sell maintains the revenue stream; cross-sell grows it. </a:t>
            </a:r>
            <a:endParaRPr lang="en-US" sz="2000" dirty="0"/>
          </a:p>
        </p:txBody>
      </p:sp>
      <p:sp>
        <p:nvSpPr>
          <p:cNvPr id="10" name="Oval 9"/>
          <p:cNvSpPr/>
          <p:nvPr/>
        </p:nvSpPr>
        <p:spPr>
          <a:xfrm>
            <a:off x="457200" y="4909404"/>
            <a:ext cx="658813" cy="58261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7418" name="TextBox 10"/>
          <p:cNvSpPr txBox="1">
            <a:spLocks noChangeArrowheads="1"/>
          </p:cNvSpPr>
          <p:nvPr/>
        </p:nvSpPr>
        <p:spPr bwMode="auto">
          <a:xfrm>
            <a:off x="1295400" y="5091906"/>
            <a:ext cx="746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/>
              <a:t>Cross-sell is the best way to grow revenue.</a:t>
            </a:r>
            <a:endParaRPr lang="en-US" sz="2000" dirty="0"/>
          </a:p>
        </p:txBody>
      </p:sp>
      <p:sp>
        <p:nvSpPr>
          <p:cNvPr id="12" name="Oval 11"/>
          <p:cNvSpPr/>
          <p:nvPr/>
        </p:nvSpPr>
        <p:spPr>
          <a:xfrm>
            <a:off x="457200" y="5807075"/>
            <a:ext cx="658813" cy="58261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7420" name="TextBox 12"/>
          <p:cNvSpPr txBox="1">
            <a:spLocks noChangeArrowheads="1"/>
          </p:cNvSpPr>
          <p:nvPr/>
        </p:nvSpPr>
        <p:spPr bwMode="auto">
          <a:xfrm>
            <a:off x="1295400" y="5807075"/>
            <a:ext cx="746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/>
              <a:t>Effective cross-sell needs </a:t>
            </a:r>
            <a:r>
              <a:rPr lang="en-US" sz="2000" b="1" dirty="0" smtClean="0"/>
              <a:t>relevant</a:t>
            </a:r>
            <a:r>
              <a:rPr lang="en-US" sz="2000" dirty="0" smtClean="0"/>
              <a:t>, </a:t>
            </a:r>
            <a:r>
              <a:rPr lang="en-US" sz="2000" b="1" dirty="0" smtClean="0"/>
              <a:t>individualized</a:t>
            </a:r>
            <a:r>
              <a:rPr lang="en-US" sz="2000" dirty="0" smtClean="0"/>
              <a:t> offers.</a:t>
            </a:r>
            <a:endParaRPr lang="en-US" sz="2000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0" y="6553200"/>
            <a:ext cx="1524000" cy="30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 smtClean="0"/>
              <a:t>© Loyalty Builders, Inc. 2014</a:t>
            </a:r>
            <a:endParaRPr lang="en-US" sz="800" dirty="0"/>
          </a:p>
        </p:txBody>
      </p:sp>
      <p:sp>
        <p:nvSpPr>
          <p:cNvPr id="15" name="Slide Number Placeholder 2"/>
          <p:cNvSpPr txBox="1">
            <a:spLocks/>
          </p:cNvSpPr>
          <p:nvPr/>
        </p:nvSpPr>
        <p:spPr bwMode="auto">
          <a:xfrm>
            <a:off x="8815388" y="6595739"/>
            <a:ext cx="409576" cy="262261"/>
          </a:xfrm>
          <a:prstGeom prst="rect">
            <a:avLst/>
          </a:prstGeo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62D105-5AB7-41DE-9E80-983F80A47FB0}" type="slidenum">
              <a:rPr lang="en-US" sz="800" smtClean="0">
                <a:solidFill>
                  <a:schemeClr val="accent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z="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81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Individualized marketing – the movie</a:t>
            </a:r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0" y="6553200"/>
            <a:ext cx="1524000" cy="30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 smtClean="0"/>
              <a:t>© Loyalty Builders, Inc. 2014</a:t>
            </a:r>
            <a:endParaRPr lang="en-US" sz="800" dirty="0"/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4267200" cy="2270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" y="4648200"/>
            <a:ext cx="8610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168639"/>
                </a:solidFill>
              </a:rPr>
              <a:t>http</a:t>
            </a:r>
            <a:r>
              <a:rPr lang="en-US" sz="2800" dirty="0">
                <a:solidFill>
                  <a:srgbClr val="168639"/>
                </a:solidFill>
              </a:rPr>
              <a:t>://www.youtube.com/watch?v=0O0LNXyCwz8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4720" y="2132308"/>
            <a:ext cx="3195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Watch our 3 minute video on individualized marketing at:</a:t>
            </a:r>
            <a:endParaRPr lang="en-US" sz="2800" dirty="0"/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 bwMode="auto">
          <a:xfrm>
            <a:off x="8815388" y="6595739"/>
            <a:ext cx="409576" cy="262261"/>
          </a:xfrm>
          <a:prstGeom prst="rect">
            <a:avLst/>
          </a:prstGeo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62D105-5AB7-41DE-9E80-983F80A47FB0}" type="slidenum">
              <a:rPr lang="en-US" sz="800" smtClean="0">
                <a:solidFill>
                  <a:schemeClr val="accent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z="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29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Client success: </a:t>
            </a:r>
            <a:br>
              <a:rPr lang="en-US" sz="3200" dirty="0" smtClean="0"/>
            </a:br>
            <a:r>
              <a:rPr lang="en-US" sz="3200" dirty="0" smtClean="0"/>
              <a:t>Keurig case study </a:t>
            </a:r>
            <a:r>
              <a:rPr lang="en-US" sz="3200" dirty="0"/>
              <a:t>– </a:t>
            </a:r>
            <a:r>
              <a:rPr lang="en-US" sz="3200" dirty="0" smtClean="0"/>
              <a:t>roast profiling</a:t>
            </a: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259080" y="1676400"/>
            <a:ext cx="2286000" cy="44958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 dirty="0" smtClean="0"/>
              <a:t>Customization by roast profile summary: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 smtClean="0"/>
              <a:t>Over 800,000 emails sent</a:t>
            </a:r>
            <a:br>
              <a:rPr lang="en-US" sz="1400" dirty="0" smtClean="0"/>
            </a:br>
            <a:endParaRPr lang="en-US" sz="1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 smtClean="0"/>
              <a:t>250,000 emails sent in control group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 smtClean="0"/>
              <a:t>Customized emails produced 3x to 4x more revenue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 smtClean="0"/>
              <a:t>Over 65% lift in number of buyers for  Dark and Decaf</a:t>
            </a:r>
            <a:endParaRPr lang="en-US" sz="1400" dirty="0"/>
          </a:p>
        </p:txBody>
      </p:sp>
      <p:sp>
        <p:nvSpPr>
          <p:cNvPr id="35890" name="Rectangle 9"/>
          <p:cNvSpPr>
            <a:spLocks noChangeArrowheads="1"/>
          </p:cNvSpPr>
          <p:nvPr/>
        </p:nvSpPr>
        <p:spPr bwMode="auto">
          <a:xfrm>
            <a:off x="4495800" y="4468813"/>
            <a:ext cx="457200" cy="1371600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52227"/>
              </p:ext>
            </p:extLst>
          </p:nvPr>
        </p:nvGraphicFramePr>
        <p:xfrm>
          <a:off x="3113143" y="3981449"/>
          <a:ext cx="5608320" cy="2133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352"/>
                <a:gridCol w="981456"/>
                <a:gridCol w="981456"/>
                <a:gridCol w="1051560"/>
                <a:gridCol w="1682496"/>
              </a:tblGrid>
              <a:tr h="423691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Open Rate</a:t>
                      </a:r>
                      <a:endParaRPr lang="en-US" sz="120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% of Open</a:t>
                      </a:r>
                      <a:endParaRPr lang="en-US" sz="120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Rev/Email</a:t>
                      </a:r>
                      <a:endParaRPr lang="en-US" sz="120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Lift/Email</a:t>
                      </a:r>
                      <a:endParaRPr lang="en-US" sz="120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28498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34%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$0.73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$0.16</a:t>
                      </a:r>
                      <a:endParaRPr lang="en-US" sz="1200" dirty="0"/>
                    </a:p>
                  </a:txBody>
                  <a:tcPr/>
                </a:tc>
              </a:tr>
              <a:tr h="28498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54%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27%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$2.19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$1.62</a:t>
                      </a:r>
                      <a:endParaRPr lang="en-US" sz="1200" dirty="0"/>
                    </a:p>
                  </a:txBody>
                  <a:tcPr/>
                </a:tc>
              </a:tr>
              <a:tr h="28498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Decaf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49%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29%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$1.90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$1.33</a:t>
                      </a:r>
                      <a:endParaRPr lang="en-US" sz="1200" dirty="0"/>
                    </a:p>
                  </a:txBody>
                  <a:tcPr/>
                </a:tc>
              </a:tr>
              <a:tr h="28498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Flavored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43%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$1.27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$0.70</a:t>
                      </a:r>
                      <a:endParaRPr lang="en-US" sz="1200" dirty="0"/>
                    </a:p>
                  </a:txBody>
                  <a:tcPr/>
                </a:tc>
              </a:tr>
              <a:tr h="28498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Light/Med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42%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$1.34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$0.77</a:t>
                      </a:r>
                      <a:endParaRPr lang="en-US" sz="1200" dirty="0"/>
                    </a:p>
                  </a:txBody>
                  <a:tcPr/>
                </a:tc>
              </a:tr>
              <a:tr h="28498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Control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$0.57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$0.00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" y="6266343"/>
            <a:ext cx="6096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This campaign was nominated for most innovative marketing campaign award by </a:t>
            </a:r>
            <a:r>
              <a:rPr lang="en-US" sz="1100" b="1" dirty="0" smtClean="0"/>
              <a:t>MITX.</a:t>
            </a:r>
            <a:endParaRPr lang="en-US" sz="1100" b="1" dirty="0"/>
          </a:p>
        </p:txBody>
      </p:sp>
      <p:sp>
        <p:nvSpPr>
          <p:cNvPr id="5" name="Rectangle 4"/>
          <p:cNvSpPr/>
          <p:nvPr/>
        </p:nvSpPr>
        <p:spPr>
          <a:xfrm>
            <a:off x="6008743" y="4362449"/>
            <a:ext cx="1014206" cy="14097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71599"/>
            <a:ext cx="505460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3"/>
          <p:cNvSpPr txBox="1">
            <a:spLocks/>
          </p:cNvSpPr>
          <p:nvPr/>
        </p:nvSpPr>
        <p:spPr>
          <a:xfrm>
            <a:off x="0" y="6553200"/>
            <a:ext cx="1524000" cy="30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 smtClean="0"/>
              <a:t>© Loyalty Builders, Inc. 2014</a:t>
            </a:r>
            <a:endParaRPr lang="en-US" sz="800" dirty="0"/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 bwMode="auto">
          <a:xfrm>
            <a:off x="8815388" y="6595739"/>
            <a:ext cx="409576" cy="262261"/>
          </a:xfrm>
          <a:prstGeom prst="rect">
            <a:avLst/>
          </a:prstGeo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62D105-5AB7-41DE-9E80-983F80A47FB0}" type="slidenum">
              <a:rPr lang="en-US" sz="800" smtClean="0">
                <a:solidFill>
                  <a:schemeClr val="accent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z="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0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62976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/>
              <a:t>Client success: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Swanson Health </a:t>
            </a:r>
            <a:r>
              <a:rPr lang="en-US" sz="3200" dirty="0"/>
              <a:t>Products </a:t>
            </a:r>
            <a:r>
              <a:rPr lang="en-US" sz="3200" dirty="0" smtClean="0"/>
              <a:t>retailer email case study</a:t>
            </a:r>
            <a:endParaRPr lang="en-US" sz="3200" dirty="0"/>
          </a:p>
        </p:txBody>
      </p:sp>
      <p:sp>
        <p:nvSpPr>
          <p:cNvPr id="5123" name="Content Placeholder 2"/>
          <p:cNvSpPr>
            <a:spLocks noGrp="1"/>
          </p:cNvSpPr>
          <p:nvPr>
            <p:ph idx="4294967295"/>
          </p:nvPr>
        </p:nvSpPr>
        <p:spPr>
          <a:xfrm>
            <a:off x="5867400" y="2286000"/>
            <a:ext cx="3124200" cy="34655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Loyalty Builders individualized Swanson emails by adding products recommended for each customer</a:t>
            </a:r>
            <a:br>
              <a:rPr lang="en-US" sz="1400" dirty="0" smtClean="0">
                <a:latin typeface="Arial" charset="0"/>
                <a:cs typeface="Arial" charset="0"/>
              </a:rPr>
            </a:br>
            <a:endParaRPr lang="en-US" sz="1400" dirty="0" smtClean="0">
              <a:latin typeface="Arial" charset="0"/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This individualization increased revenue per email by $0.42</a:t>
            </a:r>
            <a:br>
              <a:rPr lang="en-US" sz="1400" dirty="0" smtClean="0">
                <a:latin typeface="Arial" charset="0"/>
                <a:cs typeface="Arial" charset="0"/>
              </a:rPr>
            </a:br>
            <a:endParaRPr lang="en-US" sz="1400" dirty="0" smtClean="0">
              <a:latin typeface="Arial" charset="0"/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Loyalty Builders methodology outperformed previous methods, which translates into $314,700 additional revenue from 749,289 individualized emails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053395"/>
              </p:ext>
            </p:extLst>
          </p:nvPr>
        </p:nvGraphicFramePr>
        <p:xfrm>
          <a:off x="1524000" y="5177277"/>
          <a:ext cx="4255136" cy="1528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6988"/>
                <a:gridCol w="1688148"/>
              </a:tblGrid>
              <a:tr h="57897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What Individualization Accomplishes</a:t>
                      </a:r>
                      <a:endParaRPr lang="en-US" sz="1600" dirty="0"/>
                    </a:p>
                  </a:txBody>
                  <a:tcPr marT="45659" marB="45659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659" marB="45659"/>
                </a:tc>
              </a:tr>
              <a:tr h="5789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# of individualized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emails</a:t>
                      </a:r>
                      <a:endParaRPr lang="en-US" sz="1600" dirty="0"/>
                    </a:p>
                  </a:txBody>
                  <a:tcPr marT="45659" marB="456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Revenue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u="sng" dirty="0" smtClean="0"/>
                        <a:t>lift</a:t>
                      </a:r>
                      <a:r>
                        <a:rPr lang="en-US" sz="1600" dirty="0" smtClean="0"/>
                        <a:t> per email</a:t>
                      </a:r>
                      <a:endParaRPr lang="en-US" sz="1600" dirty="0"/>
                    </a:p>
                  </a:txBody>
                  <a:tcPr marT="45659" marB="45659" anchor="ctr"/>
                </a:tc>
              </a:tr>
              <a:tr h="3703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749,289</a:t>
                      </a:r>
                      <a:endParaRPr lang="en-US" sz="1600" dirty="0"/>
                    </a:p>
                  </a:txBody>
                  <a:tcPr marT="45659" marB="456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$0.42</a:t>
                      </a:r>
                      <a:endParaRPr lang="en-US" sz="1600" dirty="0"/>
                    </a:p>
                  </a:txBody>
                  <a:tcPr marT="45659" marB="45659" anchor="ctr"/>
                </a:tc>
              </a:tr>
            </a:tbl>
          </a:graphicData>
        </a:graphic>
      </p:graphicFrame>
      <p:pic>
        <p:nvPicPr>
          <p:cNvPr id="36883" name="Picture 4"/>
          <p:cNvPicPr>
            <a:picLocks noChangeAspect="1" noChangeArrowheads="1"/>
          </p:cNvPicPr>
          <p:nvPr/>
        </p:nvPicPr>
        <p:blipFill>
          <a:blip r:embed="rId3" cstate="print"/>
          <a:srcRect l="29417" t="7668" r="31151" b="5939"/>
          <a:stretch>
            <a:fillRect/>
          </a:stretch>
        </p:blipFill>
        <p:spPr bwMode="auto">
          <a:xfrm>
            <a:off x="3454401" y="1974533"/>
            <a:ext cx="2197100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4" name="Picture 5"/>
          <p:cNvPicPr>
            <a:picLocks noChangeAspect="1" noChangeArrowheads="1"/>
          </p:cNvPicPr>
          <p:nvPr/>
        </p:nvPicPr>
        <p:blipFill>
          <a:blip r:embed="rId4" cstate="print"/>
          <a:srcRect l="29439" t="10913" r="31129" b="13660"/>
          <a:stretch>
            <a:fillRect/>
          </a:stretch>
        </p:blipFill>
        <p:spPr bwMode="auto">
          <a:xfrm>
            <a:off x="328614" y="1974533"/>
            <a:ext cx="2516187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5" name="TextBox 15"/>
          <p:cNvSpPr txBox="1">
            <a:spLocks noChangeArrowheads="1"/>
          </p:cNvSpPr>
          <p:nvPr/>
        </p:nvSpPr>
        <p:spPr bwMode="auto">
          <a:xfrm>
            <a:off x="328613" y="1655445"/>
            <a:ext cx="25161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 smtClean="0"/>
              <a:t>Business as Usual</a:t>
            </a:r>
            <a:endParaRPr lang="en-US" sz="1600" dirty="0"/>
          </a:p>
        </p:txBody>
      </p:sp>
      <p:sp>
        <p:nvSpPr>
          <p:cNvPr id="36886" name="TextBox 16"/>
          <p:cNvSpPr txBox="1">
            <a:spLocks noChangeArrowheads="1"/>
          </p:cNvSpPr>
          <p:nvPr/>
        </p:nvSpPr>
        <p:spPr bwMode="auto">
          <a:xfrm>
            <a:off x="3454401" y="1666558"/>
            <a:ext cx="2197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/>
              <a:t>Individualized</a:t>
            </a: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0" y="6553200"/>
            <a:ext cx="1524000" cy="30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 smtClean="0"/>
              <a:t>© Loyalty Builders, Inc. 2014</a:t>
            </a:r>
            <a:endParaRPr lang="en-US" sz="800" dirty="0"/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 bwMode="auto">
          <a:xfrm>
            <a:off x="8815388" y="6595739"/>
            <a:ext cx="409576" cy="262261"/>
          </a:xfrm>
          <a:prstGeom prst="rect">
            <a:avLst/>
          </a:prstGeo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62D105-5AB7-41DE-9E80-983F80A47FB0}" type="slidenum">
              <a:rPr lang="en-US" sz="800" smtClean="0">
                <a:solidFill>
                  <a:schemeClr val="accent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z="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11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Client success: Tire Discounters </a:t>
            </a:r>
            <a:r>
              <a:rPr lang="en-US" sz="3200" dirty="0"/>
              <a:t>– </a:t>
            </a:r>
            <a:r>
              <a:rPr lang="en-US" sz="3200" dirty="0" smtClean="0"/>
              <a:t>targeting</a:t>
            </a:r>
            <a:endParaRPr lang="en-US" sz="3200" dirty="0"/>
          </a:p>
        </p:txBody>
      </p:sp>
      <p:sp>
        <p:nvSpPr>
          <p:cNvPr id="38971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423987"/>
            <a:ext cx="4038600" cy="2486025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r>
              <a:rPr lang="en-US" sz="2000" b="1" dirty="0" smtClean="0">
                <a:latin typeface="Arial" charset="0"/>
                <a:cs typeface="Arial" charset="0"/>
              </a:rPr>
              <a:t>Outstanding Campaign Results</a:t>
            </a:r>
            <a:endParaRPr lang="en-US" sz="2000" b="1" dirty="0">
              <a:latin typeface="Arial" charset="0"/>
              <a:cs typeface="Arial" charset="0"/>
            </a:endParaRPr>
          </a:p>
          <a:p>
            <a:pPr marL="0" indent="0" algn="ctr">
              <a:buFontTx/>
              <a:buNone/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charset="0"/>
                <a:cs typeface="Arial" charset="0"/>
              </a:rPr>
              <a:t>17.8% of customers responded to the mailer, more than double of control group</a:t>
            </a:r>
          </a:p>
          <a:p>
            <a:pPr marL="0" indent="0">
              <a:buFontTx/>
              <a:buNone/>
            </a:pPr>
            <a:endParaRPr lang="en-US" sz="1600" dirty="0">
              <a:latin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charset="0"/>
                <a:cs typeface="Arial" charset="0"/>
              </a:rPr>
              <a:t>Tire discounters realized $10.41 of revenue lift per each $.50 mailer</a:t>
            </a:r>
          </a:p>
        </p:txBody>
      </p:sp>
      <p:pic>
        <p:nvPicPr>
          <p:cNvPr id="38972" name="Picture 2" descr="\\cedar\Customers\Customer Management Folder\Tire Discounters\Images\Back #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406123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947001"/>
              </p:ext>
            </p:extLst>
          </p:nvPr>
        </p:nvGraphicFramePr>
        <p:xfrm>
          <a:off x="381000" y="4114800"/>
          <a:ext cx="6934201" cy="2313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476"/>
                <a:gridCol w="851976"/>
                <a:gridCol w="697072"/>
                <a:gridCol w="697072"/>
                <a:gridCol w="774524"/>
                <a:gridCol w="774524"/>
                <a:gridCol w="709755"/>
                <a:gridCol w="851976"/>
                <a:gridCol w="763826"/>
              </a:tblGrid>
              <a:tr h="925821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Group</a:t>
                      </a:r>
                      <a:endParaRPr lang="en-US" sz="105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Customer Count</a:t>
                      </a:r>
                      <a:endParaRPr lang="en-US" sz="105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Buyers</a:t>
                      </a:r>
                      <a:endParaRPr lang="en-US" sz="105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Buyers % of total</a:t>
                      </a:r>
                      <a:endParaRPr lang="en-US" sz="105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Revenue</a:t>
                      </a:r>
                      <a:endParaRPr lang="en-US" sz="105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Revenue</a:t>
                      </a:r>
                      <a:r>
                        <a:rPr lang="en-US" sz="1050" baseline="0" dirty="0" smtClean="0"/>
                        <a:t> per buyer</a:t>
                      </a:r>
                      <a:endParaRPr lang="en-US" sz="105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Lift</a:t>
                      </a:r>
                      <a:r>
                        <a:rPr lang="en-US" sz="1050" baseline="0" dirty="0" smtClean="0"/>
                        <a:t> in number of buyers</a:t>
                      </a:r>
                      <a:endParaRPr lang="en-US" sz="105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Revenue lift</a:t>
                      </a:r>
                      <a:r>
                        <a:rPr lang="en-US" sz="1050" baseline="0" dirty="0" smtClean="0"/>
                        <a:t> from additional buyers</a:t>
                      </a:r>
                      <a:endParaRPr lang="en-US" sz="105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Revenue lift per mailer</a:t>
                      </a:r>
                      <a:endParaRPr lang="en-US" sz="105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462705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Received mailer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10,347</a:t>
                      </a:r>
                      <a:endParaRPr 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1,840</a:t>
                      </a:r>
                      <a:endParaRPr 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17.8%</a:t>
                      </a:r>
                      <a:endParaRPr 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$177,625</a:t>
                      </a:r>
                      <a:endParaRPr 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$96.54</a:t>
                      </a:r>
                      <a:endParaRPr 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1,021</a:t>
                      </a:r>
                      <a:endParaRPr 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$98,600</a:t>
                      </a:r>
                      <a:endParaRPr 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$10.41</a:t>
                      </a:r>
                      <a:endParaRPr lang="en-US" sz="1050" b="1" dirty="0"/>
                    </a:p>
                  </a:txBody>
                  <a:tcPr anchor="ctr"/>
                </a:tc>
              </a:tr>
              <a:tr h="462705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Control group</a:t>
                      </a:r>
                      <a:endParaRPr 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9,998</a:t>
                      </a:r>
                      <a:endParaRPr 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791</a:t>
                      </a:r>
                      <a:endParaRPr 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7.9%</a:t>
                      </a:r>
                      <a:endParaRPr 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$67,581</a:t>
                      </a:r>
                      <a:endParaRPr 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$85.44</a:t>
                      </a:r>
                      <a:endParaRPr 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/>
                    </a:p>
                  </a:txBody>
                  <a:tcPr anchor="ctr"/>
                </a:tc>
              </a:tr>
              <a:tr h="462705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Random group</a:t>
                      </a:r>
                      <a:endParaRPr 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10,000</a:t>
                      </a:r>
                      <a:endParaRPr 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186</a:t>
                      </a:r>
                      <a:endParaRPr 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1.9%</a:t>
                      </a:r>
                      <a:endParaRPr 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$16,936</a:t>
                      </a:r>
                      <a:endParaRPr 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$91.05</a:t>
                      </a:r>
                      <a:endParaRPr 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743200" y="5105400"/>
            <a:ext cx="712581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505575" y="5105400"/>
            <a:ext cx="762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0" y="6553200"/>
            <a:ext cx="1524000" cy="30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 smtClean="0"/>
              <a:t>© Loyalty Builders, Inc. 2014</a:t>
            </a:r>
            <a:endParaRPr lang="en-US" sz="800" dirty="0"/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 bwMode="auto">
          <a:xfrm>
            <a:off x="8815388" y="6595739"/>
            <a:ext cx="409576" cy="262261"/>
          </a:xfrm>
          <a:prstGeom prst="rect">
            <a:avLst/>
          </a:prstGeo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62D105-5AB7-41DE-9E80-983F80A47FB0}" type="slidenum">
              <a:rPr lang="en-US" sz="800" smtClean="0">
                <a:solidFill>
                  <a:schemeClr val="accent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z="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462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8181" y="152401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/>
              <a:t>Client success: </a:t>
            </a:r>
            <a:br>
              <a:rPr lang="en-US" sz="3200" dirty="0" smtClean="0"/>
            </a:br>
            <a:r>
              <a:rPr lang="en-US" sz="3200" dirty="0" smtClean="0"/>
              <a:t>major pharmaceutical company </a:t>
            </a:r>
            <a:r>
              <a:rPr lang="en-US" sz="3200" dirty="0"/>
              <a:t>– </a:t>
            </a:r>
            <a:r>
              <a:rPr lang="en-US" sz="3200" dirty="0" smtClean="0"/>
              <a:t>cross-sell</a:t>
            </a:r>
            <a:endParaRPr lang="en-US" sz="3200" dirty="0"/>
          </a:p>
        </p:txBody>
      </p:sp>
      <p:sp>
        <p:nvSpPr>
          <p:cNvPr id="32773" name="Content Placeholder 6"/>
          <p:cNvSpPr>
            <a:spLocks noGrp="1"/>
          </p:cNvSpPr>
          <p:nvPr>
            <p:ph sz="half" idx="4294967295"/>
          </p:nvPr>
        </p:nvSpPr>
        <p:spPr>
          <a:xfrm>
            <a:off x="4572000" y="2362200"/>
            <a:ext cx="4316412" cy="182941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400" dirty="0" smtClean="0">
                <a:latin typeface="Arial" charset="0"/>
                <a:cs typeface="Arial" charset="0"/>
              </a:rPr>
              <a:t>Monthly cross-sell campaign, now into third year</a:t>
            </a:r>
            <a:br>
              <a:rPr lang="en-US" sz="1400" dirty="0" smtClean="0">
                <a:latin typeface="Arial" charset="0"/>
                <a:cs typeface="Arial" charset="0"/>
              </a:rPr>
            </a:br>
            <a:endParaRPr lang="en-US" sz="14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1400" dirty="0" smtClean="0">
                <a:latin typeface="Arial" charset="0"/>
                <a:cs typeface="Arial" charset="0"/>
              </a:rPr>
              <a:t>Individualization of both postcards and email</a:t>
            </a:r>
            <a:br>
              <a:rPr lang="en-US" sz="1400" dirty="0" smtClean="0">
                <a:latin typeface="Arial" charset="0"/>
                <a:cs typeface="Arial" charset="0"/>
              </a:rPr>
            </a:br>
            <a:endParaRPr lang="en-US" sz="14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1400" dirty="0" smtClean="0">
                <a:latin typeface="Arial" charset="0"/>
                <a:cs typeface="Arial" charset="0"/>
              </a:rPr>
              <a:t>Each piece of collateral features four </a:t>
            </a:r>
            <a:r>
              <a:rPr lang="en-US" sz="1400" b="1" dirty="0" smtClean="0">
                <a:latin typeface="Arial" charset="0"/>
                <a:cs typeface="Arial" charset="0"/>
              </a:rPr>
              <a:t>cross-sell only</a:t>
            </a:r>
            <a:r>
              <a:rPr lang="en-US" sz="1400" dirty="0" smtClean="0">
                <a:latin typeface="Arial" charset="0"/>
                <a:cs typeface="Arial" charset="0"/>
              </a:rPr>
              <a:t> products</a:t>
            </a:r>
          </a:p>
          <a:p>
            <a:pPr eaLnBrk="1" hangingPunct="1"/>
            <a:endParaRPr lang="en-US" sz="1400" dirty="0" smtClean="0">
              <a:latin typeface="Arial" charset="0"/>
              <a:cs typeface="Arial" charset="0"/>
            </a:endParaRPr>
          </a:p>
        </p:txBody>
      </p:sp>
      <p:sp>
        <p:nvSpPr>
          <p:cNvPr id="32774" name="Text Placeholder 8"/>
          <p:cNvSpPr>
            <a:spLocks noGrp="1"/>
          </p:cNvSpPr>
          <p:nvPr>
            <p:ph type="body" idx="4294967295"/>
          </p:nvPr>
        </p:nvSpPr>
        <p:spPr>
          <a:xfrm>
            <a:off x="4724400" y="1524000"/>
            <a:ext cx="4040187" cy="504825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US" sz="2000" b="1" dirty="0" smtClean="0">
                <a:latin typeface="Arial" charset="0"/>
                <a:cs typeface="Arial" charset="0"/>
              </a:rPr>
              <a:t>Cross-sell Program Success</a:t>
            </a:r>
          </a:p>
        </p:txBody>
      </p:sp>
      <p:pic>
        <p:nvPicPr>
          <p:cNvPr id="32775" name="Picture 2" descr="\\192.168.0.10\Customers\Customer Management Folder\Moore\Blue Print\Archive\Image_5_COP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1"/>
            <a:ext cx="3657600" cy="289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781064"/>
              </p:ext>
            </p:extLst>
          </p:nvPr>
        </p:nvGraphicFramePr>
        <p:xfrm>
          <a:off x="533400" y="4495800"/>
          <a:ext cx="8229600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918096"/>
                <a:gridCol w="1373744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Recipients</a:t>
                      </a:r>
                      <a:endParaRPr lang="en-US" sz="160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Cost per</a:t>
                      </a:r>
                      <a:r>
                        <a:rPr lang="en-US" sz="1600" baseline="0" dirty="0" smtClean="0"/>
                        <a:t> piece</a:t>
                      </a:r>
                      <a:endParaRPr lang="en-US" sz="160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Response Rates</a:t>
                      </a:r>
                      <a:endParaRPr lang="en-US" sz="160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Revenue per</a:t>
                      </a:r>
                      <a:r>
                        <a:rPr lang="en-US" sz="1600" baseline="0" dirty="0" smtClean="0"/>
                        <a:t> piece</a:t>
                      </a:r>
                      <a:endParaRPr lang="en-US" sz="160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Postal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5,000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$0.50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12% - 17%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$12 - $13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Email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40,000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$0.01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3% - 4%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$3 - $4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 Placeholder 3"/>
          <p:cNvSpPr txBox="1">
            <a:spLocks/>
          </p:cNvSpPr>
          <p:nvPr/>
        </p:nvSpPr>
        <p:spPr>
          <a:xfrm>
            <a:off x="0" y="6553200"/>
            <a:ext cx="1524000" cy="30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 smtClean="0"/>
              <a:t>© Loyalty Builders, Inc. 2014</a:t>
            </a:r>
            <a:endParaRPr lang="en-US" sz="800" dirty="0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 bwMode="auto">
          <a:xfrm>
            <a:off x="8815388" y="6595739"/>
            <a:ext cx="409576" cy="262261"/>
          </a:xfrm>
          <a:prstGeom prst="rect">
            <a:avLst/>
          </a:prstGeo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62D105-5AB7-41DE-9E80-983F80A47FB0}" type="slidenum">
              <a:rPr lang="en-US" sz="800" smtClean="0">
                <a:solidFill>
                  <a:schemeClr val="accent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z="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28413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 sampling of our clients</a:t>
            </a:r>
            <a:endParaRPr lang="en-US" dirty="0"/>
          </a:p>
        </p:txBody>
      </p:sp>
      <p:pic>
        <p:nvPicPr>
          <p:cNvPr id="1029" name="Picture 5" descr="http://www.loyaltybuilders.com/files/tire-discounter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016" y="5591785"/>
            <a:ext cx="1284976" cy="48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848" y="4916209"/>
            <a:ext cx="1246342" cy="40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1" y="1826266"/>
            <a:ext cx="1248446" cy="6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987" y="5735746"/>
            <a:ext cx="851649" cy="37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GAAYQMBIgACEQEDEQH/xAAcAAABBQEBAQAAAAAAAAAAAAAABAUGBwgDAgH/xABBEAABAwMCAwQGBgYLAQAAAAABAgMEAAURBiEHEjETQWGBFCJRUnGRQnKhorHCCBUzQ2KSIyUyN2NzgrPB0uEk/8QAFwEBAAMAAAAAAAAAAAAAAAAAAAECA//EABoRAQADAAMAAAAAAAAAAAAAAAABAgMxQUL/2gAMAwEAAhEDEQA/ALxoooJwN6Apg1PrKw6Wb5rzcG2nCMpYT67qvgkb48TtVZcTOMRjuO2nSLqStJKXrhgED2hv2/W+XtqjZMl+U+t+U84884crccUVKUfaSdzQXXfOPqsqRYbKnGPVdmufkT/2qKyeNesnlZbfhxx7GowI+9mq5ooLEj8adaNLBXKiPD3XIqQPu4qTWXj7LSpKb5ZWHUk+s5DcKCB9VWc/MVUKLVPcYTIREeUwpKlh0J9TCclW/TbBpJURMTwNc6U4gac1Vyt22clMojJivjkc8gdlf6SalNYebWptaVoUUqSQQoHBB9oq4OG3GKTBdaterHlSIZwlucd3Gvr+8nx6jx7pGgaK8MutvtIdZcS424kKQtBylQPQg94r3QFFFFAVSfHPiCuP2ulrO6UrUn/73kHoD+6HxHXwOPbVna51CjS2l512UApxpHKyg/ScVskfDJyfAGsfypDsuS7JkOKceeWXHFq6qUTkk/E0HMnNfKKKAp4Y09O7OO/JEeM28kOIEiUy2tSD0VyLWlXKe44we6nPRkSHJiSu1YaekrmRGMuAK7FhxZDjiQds57NOcbc229XFpziNpSJPn2a8R2rdKYkLjqkLa5kSA2ezSVKAyDypSDnbbY9wCDWK8uW+y3eGu32yVFbjLWUQ0KBKsYPaozzcpGPXA5duu4qsJK2nH3FsNdk2o5S3zc3KPZnvrSWo9P6KvUZV2sN0tltuzILkedBkttjn/jAOCD0Od6ofXJt51RMNqUypj1OdUcYaLvIO0LY93n5sfZtWOeFM7WtX1yvbS1oiJ6MFFFFbKLd4IcQV2ua1pu7O5gSF4iuKP7Bw/R+qo/InxNaGrDorV3CXVCtU6PjvyV806KfR5JPVSgBhXmCD8c0E0ooooKM/SSvB5rRZEKGMKlup+4j89UfVi8epKn+IklsnaPHZbH8vN+Y1AYUOTPkojQY70mQvPI0ygrWrAycAbnYE0HCilcS13CbKciQ4Mp+S2CVstMqUtIGxykDIx310gWa6XJTibbbZktTRAcEdhbhRnpnA26H5UCWNIejOh2O6tpwdFIODTxqL+ubxIulubU4Jy/SHGmwVKadVutJHXHNzYPQjHfkBMvTl9bmNw3LLckSnElaGFRHAtaR1ITjJHjSOMZTb4bjKeQ8o8gS2SFE56YG/XuoJNpuOvTr4ukuKXbsgE223qRlaXO55xP0Up6pB3UcY2BNRR1a3HFOOKUtajzKUo5Kie8mnSJaNQCc+1Dtty9Mj/t0NR3O0az7wAyM+NIp9unW5wN3GHIiuEZCH2lNkj4EUCWilLtvmsw2Zj0SQ3FfJDT62lBDhHUJVjB8qUQLDeLk0XbbaZ8toHBXHjLcSPMCgbqtb9He8eh6rlWpagG7hHJSM9XG/WH3Sv5VV0mO9FeWxJacZeQcKbcSUqT8Qak3CuSYvEOxOJ6qlBv8AnBT+ag1xRRRQZb46MlriRcFEbOtsrHiOzSP+KRcHv7ybJ/mr/wBtVS/9JC1qav8Aa7oEns5MYsk46KQon7QsfKq50XfUaa1PBvDkYyUxVKV2SV8hVlJT1wcdfZQTHW0F6w6dad0+tL1ruq1frC4tZ53HeY5YV7iB7v0iCT3AJuG7bTujtcNyHww0qLH5nVJKgn11b4G5pmsWs3rRKubS4iJtmuSlGTbZCzyqBOQQof2Vj3gO7wGO1j1PaLTDv9vTbZrkG7NttgeloDjISSf7XJhW5HcOlA5cLW2Y/E6zNRbgJzKWpHKtKFoCcsukgBXz86g1uz+sIx/xkfiKeoN/hWK8W+6aaiSmJERalLM2Ql4OAjHLhKE4GOYHv9bwpSzfdMRbmLnG05K7dDnatxXbgFRkLByNg2FFIPcVUFhlkSdV8T45faYDsTkLrxIQjJAyogHAHwqJaySvS+k29G3DtZc30sTUSSn+hbbKMBLKicqBOSTgDrtmmq2a0WyNTu3GMqVKvzCm1OpcCA2pRJzjByMkbbdK8MatRJ043YdQwjcI0Y5gyEO9m/E9qQoghSP4SPwGAkzcJm56N4bW+WcR5V0kNO749VT4BHyNRniNdZk7VVwhvZbiQJC40WIj1W2G0EpASnoNhvXOfqhL+lrDZ40d1h+0POupldqPWK1c2wxsQcd9KLtqi0aifTN1BZnxcikB6VbpQZD5AxzKQpCgFY7xig5anTfIEC3ovUpuWi4Qmno7illxxLGSUDJ3G5Oxrxw0aU/r+wpQMkTW1+STk/hXjWepWdRrtojW8wmLdDTDZQX+1JQknBJwN96knAW1qna/ZlYPZwGHHlHG2SOQD72fKg05RRRQQjjBptWpNFym46CqZDPpLAHVRSDzJ80lXnisp1uOsy8aNDL01elXSA1/VM5ZUnlGzDp3KPAHcjzHdQVtRRRQFFFFAUUUUBRRRQFaT4BabVadKuXWSjlkXRQWnPUMp2R8yVH4EVT/AAw0S9rG/IbcSpNsjELmO9PV7kA+8r7Bk1q1ltDLSGmkJQ2hISlKRgJA6AUHuiiigKR3e1wrzbpFvuTCX4shPK42rvHtHsI6g9xpZRQZX4jcNblo99clkOTLQpX9HJA3bz0S4B0Pj0Ph0qC1t91tt5tTbqErbWClSVDIUPYRVVaw4I2m6LXK0+9+q5B3LBBUwo+A6p8sjwoM6UVNL3wt1hZ1K57S5LaT+9hHtQfIet9lRWXbp0I4mQpEc+x1pSPxFAlorvFhypauWJGefV7Gmyo/ZUms3DbV14Un0eySGWycFyUOxSPH1sE+QNBEqlmgtB3XWc0JioLEFCsPzFp9RHgPeV4DzxVp6R4FwoikSdUS/THBv6LHJS15q2UryxVuw4kaDGbjQmG2I7Q5UNNJCUpHgBQINL6et+mLOzbLW0UMt7qUrdbij1Uo95P/AINhTtRRQFFFFB//2Q=="/>
          <p:cNvSpPr>
            <a:spLocks noChangeAspect="1" noChangeArrowheads="1"/>
          </p:cNvSpPr>
          <p:nvPr/>
        </p:nvSpPr>
        <p:spPr bwMode="auto">
          <a:xfrm>
            <a:off x="155575" y="-411163"/>
            <a:ext cx="8763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3" descr="C:\NicoleData\Skydrive\Desktop\logo.keurig.large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067" y="2662122"/>
            <a:ext cx="590550" cy="71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NicoleData\Skydrive\Desktop\logo-with-tan-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17" y="5480398"/>
            <a:ext cx="1524000" cy="70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NicoleData\Skydrive\Desktop\mmTopBar_static_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86" y="3924201"/>
            <a:ext cx="1646464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File:McKesson Corporation logo.sv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1" y="4026293"/>
            <a:ext cx="1477649" cy="36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s://encrypted-tbn1.gstatic.com/images?q=tbn:ANd9GcRdZ5Lztll6LCGpSQxwY1t38E9Pn1bNBnO3kEdGnznvhqy_eKFC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317" y="5546806"/>
            <a:ext cx="1051815" cy="75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776" y="3834147"/>
            <a:ext cx="1244974" cy="616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loyaltybuilders.com/files/casual-male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507" y="1890630"/>
            <a:ext cx="1365886" cy="5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loyaltybuilders.com/files/liberty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223" y="2785778"/>
            <a:ext cx="1130121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loyaltybuilders.com/files/sturbridge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763" y="4709330"/>
            <a:ext cx="1844080" cy="67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loyaltybuilders.com/files/microsoft_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062" y="3924201"/>
            <a:ext cx="1418884" cy="56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www.loyaltybuilders.com/files/cdw_2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799" y="1921586"/>
            <a:ext cx="1133475" cy="4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loyaltybuilders.com/files/harbor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43" y="2890553"/>
            <a:ext cx="1133475" cy="4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loyaltybuilders.com/files/ferguson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40" y="1873002"/>
            <a:ext cx="1318159" cy="51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loyaltybuilders.com/files/smith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65" y="4790842"/>
            <a:ext cx="1415354" cy="53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loyaltybuilders.com/files/linden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901" y="2902459"/>
            <a:ext cx="1138236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Placeholder 3"/>
          <p:cNvSpPr txBox="1">
            <a:spLocks/>
          </p:cNvSpPr>
          <p:nvPr/>
        </p:nvSpPr>
        <p:spPr>
          <a:xfrm>
            <a:off x="0" y="6553200"/>
            <a:ext cx="1524000" cy="30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2"/>
              </a:buBlip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 smtClean="0"/>
              <a:t>© Loyalty Builders, Inc. 2014</a:t>
            </a:r>
            <a:endParaRPr lang="en-US" sz="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17" y="4959517"/>
            <a:ext cx="1726356" cy="238813"/>
          </a:xfrm>
          <a:prstGeom prst="rect">
            <a:avLst/>
          </a:prstGeom>
        </p:spPr>
      </p:pic>
      <p:sp>
        <p:nvSpPr>
          <p:cNvPr id="26" name="Slide Number Placeholder 2"/>
          <p:cNvSpPr txBox="1">
            <a:spLocks/>
          </p:cNvSpPr>
          <p:nvPr/>
        </p:nvSpPr>
        <p:spPr bwMode="auto">
          <a:xfrm>
            <a:off x="8815388" y="6595739"/>
            <a:ext cx="409576" cy="262261"/>
          </a:xfrm>
          <a:prstGeom prst="rect">
            <a:avLst/>
          </a:prstGeo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62D105-5AB7-41DE-9E80-983F80A47FB0}" type="slidenum">
              <a:rPr lang="en-US" sz="800" smtClean="0">
                <a:solidFill>
                  <a:schemeClr val="accent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z="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97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typical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Free Customer Opportunity Analysis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www.loyaltybuilders.com/solutions/services/customer-opportunity-analysis</a:t>
            </a:r>
            <a:endParaRPr lang="en-US" dirty="0" smtClean="0"/>
          </a:p>
          <a:p>
            <a:pPr lvl="1"/>
            <a:r>
              <a:rPr lang="en-US" dirty="0" smtClean="0"/>
              <a:t>Send data</a:t>
            </a:r>
          </a:p>
          <a:p>
            <a:pPr lvl="1"/>
            <a:r>
              <a:rPr lang="en-US" dirty="0" smtClean="0"/>
              <a:t>Webinar to report analysis results</a:t>
            </a:r>
          </a:p>
          <a:p>
            <a:pPr lvl="1"/>
            <a:r>
              <a:rPr lang="en-US" dirty="0" smtClean="0"/>
              <a:t>Identify initial campaigns and opportunities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Proof of Concept Trial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Extended Subscription Engagement</a:t>
            </a:r>
          </a:p>
          <a:p>
            <a:endParaRPr lang="en-US" dirty="0"/>
          </a:p>
          <a:p>
            <a:r>
              <a:rPr lang="en-US" dirty="0" smtClean="0"/>
              <a:t>We also offer consulting services and single report purchase opportunities such as our factorial design testing service, affinities report, risk analysis service, cross-sell and up-sell opportunity reports, and a retention/churn analysis</a:t>
            </a: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0" y="6553200"/>
            <a:ext cx="1524000" cy="30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 smtClean="0"/>
              <a:t>© Loyalty Builders, Inc. 2014</a:t>
            </a:r>
            <a:endParaRPr lang="en-US" sz="800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 bwMode="auto">
          <a:xfrm>
            <a:off x="8815388" y="6595739"/>
            <a:ext cx="409576" cy="262261"/>
          </a:xfrm>
          <a:prstGeom prst="rect">
            <a:avLst/>
          </a:prstGeo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62D105-5AB7-41DE-9E80-983F80A47FB0}" type="slidenum">
              <a:rPr lang="en-US" sz="800" smtClean="0">
                <a:solidFill>
                  <a:schemeClr val="accent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z="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51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Contact us to continue the conversation on  getting more revenue from your existing customers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Email: </a:t>
            </a:r>
            <a:r>
              <a:rPr lang="en-US" dirty="0" smtClean="0">
                <a:hlinkClick r:id="rId2"/>
              </a:rPr>
              <a:t>krisn@loyaltybuilders.com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Phone: +1.701.936.1080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0" y="6553200"/>
            <a:ext cx="1524000" cy="30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 smtClean="0"/>
              <a:t>© Loyalty Builders, Inc. 2014</a:t>
            </a:r>
            <a:endParaRPr lang="en-US" sz="800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 bwMode="auto">
          <a:xfrm>
            <a:off x="8815388" y="6595739"/>
            <a:ext cx="409576" cy="262261"/>
          </a:xfrm>
          <a:prstGeom prst="rect">
            <a:avLst/>
          </a:prstGeo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62D105-5AB7-41DE-9E80-983F80A47FB0}" type="slidenum">
              <a:rPr lang="en-US" sz="800" smtClean="0">
                <a:solidFill>
                  <a:schemeClr val="accent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z="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1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Customer marketing analytics</a:t>
            </a:r>
          </a:p>
          <a:p>
            <a:r>
              <a:rPr lang="en-US" dirty="0"/>
              <a:t>Analyze transaction data at the </a:t>
            </a:r>
            <a:r>
              <a:rPr lang="en-US" b="1" dirty="0"/>
              <a:t>individual customer level</a:t>
            </a:r>
          </a:p>
          <a:p>
            <a:r>
              <a:rPr lang="en-US" dirty="0"/>
              <a:t>Produce metrics for each customer</a:t>
            </a:r>
          </a:p>
          <a:p>
            <a:pPr lvl="1"/>
            <a:r>
              <a:rPr lang="en-US" dirty="0"/>
              <a:t>Describing their past behavior</a:t>
            </a:r>
          </a:p>
          <a:p>
            <a:pPr lvl="1"/>
            <a:r>
              <a:rPr lang="en-US" dirty="0"/>
              <a:t>Predicting their future behavior</a:t>
            </a:r>
          </a:p>
          <a:p>
            <a:r>
              <a:rPr lang="en-US" dirty="0"/>
              <a:t>Predict what each customer is likely to buy next</a:t>
            </a:r>
          </a:p>
          <a:p>
            <a:r>
              <a:rPr lang="en-US" dirty="0"/>
              <a:t>“More revenue from existing customers”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What Loyalty Builders does</a:t>
            </a:r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0" y="6553200"/>
            <a:ext cx="1524000" cy="30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 smtClean="0"/>
              <a:t>© Loyalty Builders, Inc. 2014</a:t>
            </a:r>
            <a:endParaRPr lang="en-US" sz="800" dirty="0"/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 bwMode="auto">
          <a:xfrm>
            <a:off x="8815388" y="6595739"/>
            <a:ext cx="409576" cy="262261"/>
          </a:xfrm>
          <a:prstGeom prst="rect">
            <a:avLst/>
          </a:prstGeo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62D105-5AB7-41DE-9E80-983F80A47FB0}" type="slidenum">
              <a:rPr lang="en-US" sz="800" smtClean="0">
                <a:solidFill>
                  <a:schemeClr val="accent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z="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11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Feed </a:t>
            </a:r>
            <a:r>
              <a:rPr lang="en-US" b="1" dirty="0" smtClean="0"/>
              <a:t>transaction data </a:t>
            </a:r>
            <a:r>
              <a:rPr lang="en-US" dirty="0" smtClean="0"/>
              <a:t>into an…</a:t>
            </a:r>
          </a:p>
          <a:p>
            <a:r>
              <a:rPr lang="en-US" b="1" dirty="0" smtClean="0"/>
              <a:t>Automated analytical </a:t>
            </a:r>
            <a:r>
              <a:rPr lang="en-US" b="1" dirty="0"/>
              <a:t>e</a:t>
            </a:r>
            <a:r>
              <a:rPr lang="en-US" b="1" dirty="0" smtClean="0"/>
              <a:t>ngine</a:t>
            </a:r>
          </a:p>
          <a:p>
            <a:r>
              <a:rPr lang="en-US" dirty="0" smtClean="0"/>
              <a:t>Putting the results into a </a:t>
            </a:r>
            <a:r>
              <a:rPr lang="en-US" b="1" dirty="0" smtClean="0"/>
              <a:t>customer marketing database</a:t>
            </a:r>
            <a:r>
              <a:rPr lang="en-US" dirty="0" smtClean="0"/>
              <a:t> that feeds…</a:t>
            </a:r>
          </a:p>
          <a:p>
            <a:r>
              <a:rPr lang="en-US" dirty="0" smtClean="0"/>
              <a:t>A cloud-based </a:t>
            </a:r>
            <a:r>
              <a:rPr lang="en-US" b="1" dirty="0" smtClean="0"/>
              <a:t>campaign builder and reporting tool</a:t>
            </a:r>
            <a:r>
              <a:rPr lang="en-US" dirty="0" smtClean="0"/>
              <a:t>, the whole being called…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Longbow</a:t>
            </a:r>
            <a:r>
              <a:rPr lang="en-US" dirty="0" smtClean="0"/>
              <a:t> system</a:t>
            </a:r>
          </a:p>
          <a:p>
            <a:r>
              <a:rPr lang="en-US" dirty="0" smtClean="0"/>
              <a:t>Supported by a 3 person </a:t>
            </a:r>
            <a:r>
              <a:rPr lang="en-US" b="1" dirty="0" smtClean="0"/>
              <a:t>account team</a:t>
            </a:r>
            <a:endParaRPr lang="en-US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do it</a:t>
            </a:r>
            <a:endParaRPr lang="en-US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0" y="6553200"/>
            <a:ext cx="1524000" cy="30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 smtClean="0"/>
              <a:t>© Loyalty Builders, Inc. 2014</a:t>
            </a:r>
            <a:endParaRPr lang="en-US" sz="800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 bwMode="auto">
          <a:xfrm>
            <a:off x="8815388" y="6595739"/>
            <a:ext cx="409576" cy="262261"/>
          </a:xfrm>
          <a:prstGeom prst="rect">
            <a:avLst/>
          </a:prstGeo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62D105-5AB7-41DE-9E80-983F80A47FB0}" type="slidenum">
              <a:rPr lang="en-US" sz="800" smtClean="0">
                <a:solidFill>
                  <a:schemeClr val="accent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z="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06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09195" y="3079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50" baseline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z="3200" dirty="0" smtClean="0"/>
              <a:t>How the Longbow system works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975100" y="2438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21920" y="3627120"/>
            <a:ext cx="20116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Upload</a:t>
            </a:r>
            <a:endParaRPr lang="en-US" sz="1400" dirty="0"/>
          </a:p>
          <a:p>
            <a:pPr algn="ctr"/>
            <a:r>
              <a:rPr lang="en-US" sz="1400" b="1" dirty="0"/>
              <a:t> </a:t>
            </a:r>
            <a:endParaRPr lang="en-US" sz="1400" dirty="0"/>
          </a:p>
          <a:p>
            <a:pPr algn="ctr"/>
            <a:r>
              <a:rPr lang="en-US" sz="1400" dirty="0"/>
              <a:t>Upload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your </a:t>
            </a:r>
            <a:br>
              <a:rPr lang="en-US" sz="1400" dirty="0" smtClean="0"/>
            </a:br>
            <a:r>
              <a:rPr lang="en-US" sz="1400" dirty="0" smtClean="0"/>
              <a:t>customer </a:t>
            </a:r>
            <a:br>
              <a:rPr lang="en-US" sz="1400" dirty="0" smtClean="0"/>
            </a:br>
            <a:r>
              <a:rPr lang="en-US" sz="1400" dirty="0" smtClean="0"/>
              <a:t>transaction </a:t>
            </a:r>
            <a:br>
              <a:rPr lang="en-US" sz="1400" dirty="0" smtClean="0"/>
            </a:br>
            <a:r>
              <a:rPr lang="en-US" sz="1400" dirty="0" smtClean="0"/>
              <a:t>data </a:t>
            </a:r>
            <a:r>
              <a:rPr lang="en-US" sz="1400" dirty="0"/>
              <a:t>to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Longbow</a:t>
            </a:r>
            <a:r>
              <a:rPr lang="en-US" sz="14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42440" y="3627118"/>
            <a:ext cx="16421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Predict</a:t>
            </a:r>
            <a:endParaRPr lang="en-US" sz="1400" dirty="0"/>
          </a:p>
          <a:p>
            <a:pPr algn="ctr"/>
            <a:r>
              <a:rPr lang="en-US" sz="1400" dirty="0"/>
              <a:t> </a:t>
            </a:r>
          </a:p>
          <a:p>
            <a:pPr algn="ctr"/>
            <a:r>
              <a:rPr lang="en-US" sz="1400" dirty="0"/>
              <a:t>Longbow's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automated </a:t>
            </a:r>
            <a:br>
              <a:rPr lang="en-US" sz="1400" dirty="0" smtClean="0"/>
            </a:br>
            <a:r>
              <a:rPr lang="en-US" sz="1400" dirty="0" smtClean="0"/>
              <a:t>analytic </a:t>
            </a:r>
            <a:r>
              <a:rPr lang="en-US" sz="1400" dirty="0"/>
              <a:t>engine predicts your customers'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cross-sell </a:t>
            </a:r>
            <a:r>
              <a:rPr lang="en-US" sz="1400" dirty="0"/>
              <a:t>and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up-sell </a:t>
            </a:r>
            <a:br>
              <a:rPr lang="en-US" sz="1400" dirty="0" smtClean="0"/>
            </a:br>
            <a:r>
              <a:rPr lang="en-US" sz="1400" dirty="0" smtClean="0"/>
              <a:t>opportunities</a:t>
            </a:r>
            <a:r>
              <a:rPr lang="en-US" sz="14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35298" y="3668296"/>
            <a:ext cx="2011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Target</a:t>
            </a:r>
            <a:endParaRPr lang="en-US" sz="1400" dirty="0"/>
          </a:p>
          <a:p>
            <a:pPr algn="ctr"/>
            <a:r>
              <a:rPr lang="en-US" sz="1400" b="1" dirty="0"/>
              <a:t> </a:t>
            </a:r>
            <a:endParaRPr lang="en-US" sz="1400" dirty="0"/>
          </a:p>
          <a:p>
            <a:pPr algn="ctr"/>
            <a:r>
              <a:rPr lang="en-US" sz="1400" dirty="0"/>
              <a:t>Use Longbow's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metrics </a:t>
            </a:r>
            <a:r>
              <a:rPr lang="en-US" sz="1400" dirty="0"/>
              <a:t>and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filters </a:t>
            </a:r>
            <a:br>
              <a:rPr lang="en-US" sz="1400" dirty="0" smtClean="0"/>
            </a:br>
            <a:r>
              <a:rPr lang="en-US" sz="1400" dirty="0" smtClean="0"/>
              <a:t>to </a:t>
            </a:r>
            <a:r>
              <a:rPr lang="en-US" sz="1400" dirty="0"/>
              <a:t>identify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appropriate </a:t>
            </a:r>
            <a:br>
              <a:rPr lang="en-US" sz="1400" dirty="0" smtClean="0"/>
            </a:br>
            <a:r>
              <a:rPr lang="en-US" sz="1400" dirty="0" smtClean="0"/>
              <a:t>customers </a:t>
            </a:r>
            <a:br>
              <a:rPr lang="en-US" sz="1400" dirty="0" smtClean="0"/>
            </a:br>
            <a:r>
              <a:rPr lang="en-US" sz="1400" dirty="0" smtClean="0"/>
              <a:t>to </a:t>
            </a:r>
            <a:r>
              <a:rPr lang="en-US" sz="1400" dirty="0"/>
              <a:t>target.</a:t>
            </a:r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28260" y="3647437"/>
            <a:ext cx="2011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Campaign</a:t>
            </a:r>
            <a:endParaRPr lang="en-US" sz="1400" dirty="0"/>
          </a:p>
          <a:p>
            <a:pPr algn="ctr"/>
            <a:r>
              <a:rPr lang="en-US" sz="1400" b="1" dirty="0"/>
              <a:t> </a:t>
            </a:r>
            <a:endParaRPr lang="en-US" sz="1400" dirty="0"/>
          </a:p>
          <a:p>
            <a:pPr algn="ctr"/>
            <a:r>
              <a:rPr lang="en-US" sz="1400" dirty="0"/>
              <a:t>You send individualized marketing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campaigns </a:t>
            </a:r>
            <a:br>
              <a:rPr lang="en-US" sz="1400" dirty="0" smtClean="0"/>
            </a:br>
            <a:r>
              <a:rPr lang="en-US" sz="1400" dirty="0" smtClean="0"/>
              <a:t>to </a:t>
            </a:r>
            <a:r>
              <a:rPr lang="en-US" sz="1400" dirty="0"/>
              <a:t>your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targeted </a:t>
            </a:r>
            <a:br>
              <a:rPr lang="en-US" sz="1400" dirty="0" smtClean="0"/>
            </a:br>
            <a:r>
              <a:rPr lang="en-US" sz="1400" dirty="0" smtClean="0"/>
              <a:t>customers</a:t>
            </a:r>
            <a:r>
              <a:rPr lang="en-US" sz="14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68160" y="3637277"/>
            <a:ext cx="2011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Monitor</a:t>
            </a:r>
            <a:endParaRPr lang="en-US" sz="1400" dirty="0"/>
          </a:p>
          <a:p>
            <a:pPr algn="ctr"/>
            <a:r>
              <a:rPr lang="en-US" sz="1400" b="1" dirty="0"/>
              <a:t> </a:t>
            </a:r>
            <a:endParaRPr lang="en-US" sz="1400" dirty="0"/>
          </a:p>
          <a:p>
            <a:pPr algn="ctr"/>
            <a:r>
              <a:rPr lang="en-US" sz="1400" dirty="0"/>
              <a:t>Monitor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company </a:t>
            </a:r>
            <a:br>
              <a:rPr lang="en-US" sz="1400" dirty="0" smtClean="0"/>
            </a:br>
            <a:r>
              <a:rPr lang="en-US" sz="1400" dirty="0" smtClean="0"/>
              <a:t>performance</a:t>
            </a:r>
            <a:r>
              <a:rPr lang="en-US" sz="1400" dirty="0"/>
              <a:t>, </a:t>
            </a:r>
            <a:endParaRPr lang="en-US" sz="1400" dirty="0" smtClean="0"/>
          </a:p>
          <a:p>
            <a:pPr algn="ctr"/>
            <a:r>
              <a:rPr lang="en-US" sz="1400" dirty="0" smtClean="0"/>
              <a:t>customer </a:t>
            </a:r>
            <a:br>
              <a:rPr lang="en-US" sz="1400" dirty="0" smtClean="0"/>
            </a:br>
            <a:r>
              <a:rPr lang="en-US" sz="1400" dirty="0" smtClean="0"/>
              <a:t>behavior</a:t>
            </a:r>
            <a:r>
              <a:rPr lang="en-US" sz="1400" dirty="0"/>
              <a:t>, and campaign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results</a:t>
            </a:r>
            <a:r>
              <a:rPr lang="en-US" sz="1400" dirty="0"/>
              <a:t>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595120" y="1506141"/>
            <a:ext cx="0" cy="4470479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409950" y="1524317"/>
            <a:ext cx="0" cy="447048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88280" y="1524318"/>
            <a:ext cx="0" cy="4470479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92620" y="1524318"/>
            <a:ext cx="0" cy="4470479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hevron 13"/>
          <p:cNvSpPr/>
          <p:nvPr/>
        </p:nvSpPr>
        <p:spPr>
          <a:xfrm>
            <a:off x="1437640" y="3174243"/>
            <a:ext cx="294640" cy="46303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3262630" y="3174243"/>
            <a:ext cx="294640" cy="46303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5118656" y="3174243"/>
            <a:ext cx="294640" cy="46303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6845300" y="3164084"/>
            <a:ext cx="294640" cy="46303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" name="Picture 3" descr="C:\NicoleData\Skydrive\Desktop\Images\Upload Image - Transparen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95" y="2177285"/>
            <a:ext cx="721360" cy="76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7900"/>
            <a:ext cx="1667165" cy="9175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902" y="1921501"/>
            <a:ext cx="1407186" cy="140313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224" y="2057786"/>
            <a:ext cx="1133827" cy="113055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084" y="2004838"/>
            <a:ext cx="1240029" cy="123645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056" y="2185833"/>
            <a:ext cx="1127885" cy="874465"/>
          </a:xfrm>
          <a:prstGeom prst="rect">
            <a:avLst/>
          </a:prstGeom>
        </p:spPr>
      </p:pic>
      <p:sp>
        <p:nvSpPr>
          <p:cNvPr id="23" name="Text Placeholder 3"/>
          <p:cNvSpPr txBox="1">
            <a:spLocks/>
          </p:cNvSpPr>
          <p:nvPr/>
        </p:nvSpPr>
        <p:spPr>
          <a:xfrm>
            <a:off x="0" y="6553200"/>
            <a:ext cx="1524000" cy="30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8"/>
              </a:buBlip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 smtClean="0"/>
              <a:t>© Loyalty Builders, Inc. 2014</a:t>
            </a:r>
            <a:endParaRPr lang="en-US" sz="800" dirty="0"/>
          </a:p>
        </p:txBody>
      </p:sp>
      <p:sp>
        <p:nvSpPr>
          <p:cNvPr id="24" name="Slide Number Placeholder 2"/>
          <p:cNvSpPr txBox="1">
            <a:spLocks/>
          </p:cNvSpPr>
          <p:nvPr/>
        </p:nvSpPr>
        <p:spPr bwMode="auto">
          <a:xfrm>
            <a:off x="8815388" y="6595739"/>
            <a:ext cx="409576" cy="262261"/>
          </a:xfrm>
          <a:prstGeom prst="rect">
            <a:avLst/>
          </a:prstGeo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62D105-5AB7-41DE-9E80-983F80A47FB0}" type="slidenum">
              <a:rPr lang="en-US" sz="800" smtClean="0">
                <a:solidFill>
                  <a:schemeClr val="accent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z="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1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Longbow delivers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Metrics for every customer</a:t>
            </a:r>
          </a:p>
          <a:p>
            <a:pPr lvl="1"/>
            <a:r>
              <a:rPr lang="en-US" dirty="0" smtClean="0"/>
              <a:t>Loyalty Score: measures customer value</a:t>
            </a:r>
          </a:p>
          <a:p>
            <a:pPr lvl="1"/>
            <a:r>
              <a:rPr lang="en-US" dirty="0" smtClean="0"/>
              <a:t>Purchase Delay: identifies who is off usual buying pattern</a:t>
            </a:r>
          </a:p>
          <a:p>
            <a:pPr lvl="1"/>
            <a:r>
              <a:rPr lang="en-US" dirty="0" smtClean="0"/>
              <a:t>Risk Score: probability of defecting</a:t>
            </a:r>
          </a:p>
          <a:p>
            <a:pPr lvl="1"/>
            <a:r>
              <a:rPr lang="en-US" dirty="0" smtClean="0"/>
              <a:t>Likely Buyer Score: probability of making a purchase soon</a:t>
            </a:r>
          </a:p>
          <a:p>
            <a:r>
              <a:rPr lang="en-US" dirty="0" smtClean="0"/>
              <a:t>Purchase propensities</a:t>
            </a:r>
          </a:p>
          <a:p>
            <a:pPr lvl="1"/>
            <a:r>
              <a:rPr lang="en-US" dirty="0" smtClean="0"/>
              <a:t>Up-sell and cross-sell product predictions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0" y="6553200"/>
            <a:ext cx="1524000" cy="30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 smtClean="0"/>
              <a:t>© Loyalty Builders, Inc. 2014</a:t>
            </a:r>
            <a:endParaRPr lang="en-US" sz="800" dirty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 bwMode="auto">
          <a:xfrm>
            <a:off x="8815388" y="6595739"/>
            <a:ext cx="409576" cy="262261"/>
          </a:xfrm>
          <a:prstGeom prst="rect">
            <a:avLst/>
          </a:prstGeo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62D105-5AB7-41DE-9E80-983F80A47FB0}" type="slidenum">
              <a:rPr lang="en-US" sz="800" smtClean="0">
                <a:solidFill>
                  <a:schemeClr val="accent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z="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27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5884" y="238125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Sample data – what you’ll get</a:t>
            </a:r>
            <a:endParaRPr lang="en-US" sz="3600" dirty="0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3417" y="5334000"/>
            <a:ext cx="8931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The second table shows the up-sell and cross-sell product predictions </a:t>
            </a:r>
            <a:br>
              <a:rPr lang="en-US" sz="1600" dirty="0" smtClean="0"/>
            </a:br>
            <a:r>
              <a:rPr lang="en-US" sz="1600" dirty="0" smtClean="0"/>
              <a:t>for the highlighted customer. </a:t>
            </a:r>
            <a:br>
              <a:rPr lang="en-US" sz="1600" dirty="0" smtClean="0"/>
            </a:br>
            <a:r>
              <a:rPr lang="en-US" sz="1600" dirty="0" smtClean="0"/>
              <a:t>These predictions are used to build the individualized communications.</a:t>
            </a:r>
            <a:endParaRPr lang="en-US" sz="16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484704"/>
              </p:ext>
            </p:extLst>
          </p:nvPr>
        </p:nvGraphicFramePr>
        <p:xfrm>
          <a:off x="495300" y="3833348"/>
          <a:ext cx="8001000" cy="1343025"/>
        </p:xfrm>
        <a:graphic>
          <a:graphicData uri="http://schemas.openxmlformats.org/drawingml/2006/table">
            <a:tbl>
              <a:tblPr/>
              <a:tblGrid>
                <a:gridCol w="969818"/>
                <a:gridCol w="2916382"/>
                <a:gridCol w="894272"/>
                <a:gridCol w="2525187"/>
                <a:gridCol w="695341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Customer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ID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Up-sell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Categories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Up-sell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Probability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Cross-sell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Categories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Cross-sell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Score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36710971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BAKED GOODS - COOKIES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CHOCOLATES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9.160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36710971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CANDY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REMEDIES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6.887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36710971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JAMS JELLIES CONDIMENTS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FRUITS NUTS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6.836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36710971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BAKED GOODS--MISC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CANNED GOODS - MEAT/FISH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6.679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36710971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TEA COFFEE DRINK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MAPLE GOODS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869695"/>
              </p:ext>
            </p:extLst>
          </p:nvPr>
        </p:nvGraphicFramePr>
        <p:xfrm>
          <a:off x="495301" y="1932140"/>
          <a:ext cx="8000997" cy="1752600"/>
        </p:xfrm>
        <a:graphic>
          <a:graphicData uri="http://schemas.openxmlformats.org/drawingml/2006/table">
            <a:tbl>
              <a:tblPr/>
              <a:tblGrid>
                <a:gridCol w="838200"/>
                <a:gridCol w="1050149"/>
                <a:gridCol w="671412"/>
                <a:gridCol w="671412"/>
                <a:gridCol w="671412"/>
                <a:gridCol w="671412"/>
                <a:gridCol w="671412"/>
                <a:gridCol w="671412"/>
                <a:gridCol w="671412"/>
                <a:gridCol w="741352"/>
                <a:gridCol w="671412"/>
              </a:tblGrid>
              <a:tr h="657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Customer ID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93" marR="7993" marT="7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Segment</a:t>
                      </a:r>
                    </a:p>
                  </a:txBody>
                  <a:tcPr marL="7993" marR="7993" marT="7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Loyalty Rank</a:t>
                      </a:r>
                    </a:p>
                  </a:txBody>
                  <a:tcPr marL="7993" marR="7993" marT="7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Risk Score</a:t>
                      </a:r>
                    </a:p>
                  </a:txBody>
                  <a:tcPr marL="7993" marR="7993" marT="7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Likely Buyer Score</a:t>
                      </a:r>
                    </a:p>
                  </a:txBody>
                  <a:tcPr marL="7993" marR="7993" marT="7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Amount</a:t>
                      </a:r>
                    </a:p>
                  </a:txBody>
                  <a:tcPr marL="7993" marR="7993" marT="7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Number of Orders</a:t>
                      </a:r>
                    </a:p>
                  </a:txBody>
                  <a:tcPr marL="7993" marR="7993" marT="7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Category Score</a:t>
                      </a:r>
                    </a:p>
                  </a:txBody>
                  <a:tcPr marL="7993" marR="7993" marT="7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Purchase Delay</a:t>
                      </a:r>
                    </a:p>
                  </a:txBody>
                  <a:tcPr marL="7993" marR="7993" marT="7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Retention (days)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93" marR="7993" marT="7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Recency (days)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93" marR="7993" marT="7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49477905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Nurturers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$405.20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5428083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Underperformers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90.26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$448.65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37685106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Faders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54.02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53%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3%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$444.05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2.8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52898993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1&amp;2xBuyers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63.37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62%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3%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$58.60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0.3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36710971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Loyalists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98.56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$979.65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5" name="Curved Right Arrow 11"/>
          <p:cNvSpPr>
            <a:spLocks noChangeArrowheads="1"/>
          </p:cNvSpPr>
          <p:nvPr/>
        </p:nvSpPr>
        <p:spPr bwMode="auto">
          <a:xfrm>
            <a:off x="60542" y="3581400"/>
            <a:ext cx="365342" cy="503896"/>
          </a:xfrm>
          <a:prstGeom prst="curvedRightArrow">
            <a:avLst>
              <a:gd name="adj1" fmla="val 24996"/>
              <a:gd name="adj2" fmla="val 49993"/>
              <a:gd name="adj3" fmla="val 25000"/>
            </a:avLst>
          </a:prstGeom>
          <a:solidFill>
            <a:srgbClr val="419D1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9906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Unlike others, we analyze every customer on the </a:t>
            </a:r>
            <a:r>
              <a:rPr lang="en-US" sz="1600" b="1" dirty="0" smtClean="0"/>
              <a:t>individual level</a:t>
            </a:r>
            <a:r>
              <a:rPr lang="en-US" sz="1600" dirty="0" smtClean="0"/>
              <a:t>. </a:t>
            </a:r>
          </a:p>
          <a:p>
            <a:pPr algn="ctr"/>
            <a:r>
              <a:rPr lang="en-US" sz="1600" dirty="0" smtClean="0"/>
              <a:t>Then we deliver files that tell you which customers to target and what to offer them (both up-sell and cross-sell).</a:t>
            </a:r>
            <a:endParaRPr lang="en-US" sz="1600" dirty="0"/>
          </a:p>
        </p:txBody>
      </p:sp>
      <p:sp>
        <p:nvSpPr>
          <p:cNvPr id="17" name="Text Placeholder 3"/>
          <p:cNvSpPr txBox="1">
            <a:spLocks/>
          </p:cNvSpPr>
          <p:nvPr/>
        </p:nvSpPr>
        <p:spPr>
          <a:xfrm>
            <a:off x="0" y="6553200"/>
            <a:ext cx="1524000" cy="30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 smtClean="0"/>
              <a:t>© Loyalty Builders, Inc. 2014</a:t>
            </a:r>
            <a:endParaRPr lang="en-US" sz="800" dirty="0"/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 bwMode="auto">
          <a:xfrm>
            <a:off x="8815388" y="6595739"/>
            <a:ext cx="409576" cy="262261"/>
          </a:xfrm>
          <a:prstGeom prst="rect">
            <a:avLst/>
          </a:prstGeo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62D105-5AB7-41DE-9E80-983F80A47FB0}" type="slidenum">
              <a:rPr lang="en-US" sz="800" smtClean="0">
                <a:solidFill>
                  <a:schemeClr val="accent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z="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5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Longbow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Increase revenue and </a:t>
            </a:r>
            <a:r>
              <a:rPr lang="en-US" smtClean="0"/>
              <a:t>response rates </a:t>
            </a:r>
            <a:r>
              <a:rPr lang="en-US" dirty="0" smtClean="0"/>
              <a:t>with individualized marketing campaigns</a:t>
            </a:r>
          </a:p>
          <a:p>
            <a:r>
              <a:rPr lang="en-US" dirty="0" smtClean="0"/>
              <a:t>Easy download access to affinities table, </a:t>
            </a:r>
            <a:br>
              <a:rPr lang="en-US" dirty="0" smtClean="0"/>
            </a:br>
            <a:r>
              <a:rPr lang="en-US" dirty="0" smtClean="0"/>
              <a:t>up-sell predictions, and cross-sell propensities</a:t>
            </a:r>
          </a:p>
          <a:p>
            <a:r>
              <a:rPr lang="en-US" dirty="0" smtClean="0"/>
              <a:t>Point-and-click campaign list builder</a:t>
            </a:r>
          </a:p>
          <a:p>
            <a:r>
              <a:rPr lang="en-US" dirty="0" smtClean="0"/>
              <a:t>Quick, automated file creation for ESPs and printers</a:t>
            </a:r>
          </a:p>
          <a:p>
            <a:r>
              <a:rPr lang="en-US" dirty="0" smtClean="0"/>
              <a:t>Accurately forecast a campaign before launch</a:t>
            </a:r>
          </a:p>
          <a:p>
            <a:r>
              <a:rPr lang="en-US" dirty="0" smtClean="0"/>
              <a:t>Track KPIs in a marketing metrics dashboard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0" y="6553200"/>
            <a:ext cx="1524000" cy="30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 smtClean="0"/>
              <a:t>© Loyalty Builders, Inc. 2014</a:t>
            </a:r>
            <a:endParaRPr lang="en-US" sz="800" dirty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 bwMode="auto">
          <a:xfrm>
            <a:off x="8815388" y="6595739"/>
            <a:ext cx="409576" cy="262261"/>
          </a:xfrm>
          <a:prstGeom prst="rect">
            <a:avLst/>
          </a:prstGeo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62D105-5AB7-41DE-9E80-983F80A47FB0}" type="slidenum">
              <a:rPr lang="en-US" sz="800" smtClean="0">
                <a:solidFill>
                  <a:schemeClr val="accent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z="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99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our clients use this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Individualized direct marketing</a:t>
            </a:r>
          </a:p>
          <a:p>
            <a:pPr lvl="1"/>
            <a:r>
              <a:rPr lang="en-US" dirty="0" smtClean="0"/>
              <a:t>Email</a:t>
            </a:r>
          </a:p>
          <a:p>
            <a:pPr lvl="1"/>
            <a:r>
              <a:rPr lang="en-US" dirty="0" smtClean="0"/>
              <a:t>Postcard</a:t>
            </a:r>
          </a:p>
          <a:p>
            <a:pPr lvl="1"/>
            <a:r>
              <a:rPr lang="en-US" dirty="0" smtClean="0"/>
              <a:t>If a campaign has a million recipients, </a:t>
            </a:r>
            <a:r>
              <a:rPr lang="en-US" b="1" dirty="0" smtClean="0"/>
              <a:t>each one receives a unique communication</a:t>
            </a:r>
            <a:r>
              <a:rPr lang="en-US" dirty="0" smtClean="0"/>
              <a:t> with product offers tailored to what the analytics predicts they are likely to buy</a:t>
            </a:r>
          </a:p>
          <a:p>
            <a:r>
              <a:rPr lang="en-US" dirty="0" smtClean="0"/>
              <a:t>Website optimization</a:t>
            </a:r>
          </a:p>
          <a:p>
            <a:pPr lvl="1"/>
            <a:r>
              <a:rPr lang="en-US" dirty="0" smtClean="0"/>
              <a:t>Product affinities, purchase propensities</a:t>
            </a:r>
          </a:p>
          <a:p>
            <a:r>
              <a:rPr lang="en-US" dirty="0" smtClean="0"/>
              <a:t>Inbound sales</a:t>
            </a:r>
          </a:p>
          <a:p>
            <a:pPr lvl="1"/>
            <a:r>
              <a:rPr lang="en-US" dirty="0" smtClean="0"/>
              <a:t>Call centers</a:t>
            </a:r>
          </a:p>
          <a:p>
            <a:r>
              <a:rPr lang="en-US" dirty="0" smtClean="0"/>
              <a:t>Outside sales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0" y="6553200"/>
            <a:ext cx="1524000" cy="30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 smtClean="0"/>
              <a:t>© Loyalty Builders, Inc. 2014</a:t>
            </a:r>
            <a:endParaRPr lang="en-US" sz="800" dirty="0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 bwMode="auto">
          <a:xfrm>
            <a:off x="8815388" y="6595739"/>
            <a:ext cx="409576" cy="262261"/>
          </a:xfrm>
          <a:prstGeom prst="rect">
            <a:avLst/>
          </a:prstGeo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62D105-5AB7-41DE-9E80-983F80A47FB0}" type="slidenum">
              <a:rPr lang="en-US" sz="800" smtClean="0">
                <a:solidFill>
                  <a:schemeClr val="accent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z="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7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ight Arrow 54"/>
          <p:cNvSpPr/>
          <p:nvPr/>
        </p:nvSpPr>
        <p:spPr>
          <a:xfrm>
            <a:off x="3132406" y="2173732"/>
            <a:ext cx="370226" cy="2066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9620" y="18825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Individualized marketing overview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526530" y="4985478"/>
            <a:ext cx="14919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Many 1000’s of </a:t>
            </a:r>
            <a:br>
              <a:rPr lang="en-US" sz="1400" dirty="0" smtClean="0"/>
            </a:br>
            <a:r>
              <a:rPr lang="en-US" sz="1400" dirty="0" smtClean="0"/>
              <a:t>individualized </a:t>
            </a:r>
            <a:br>
              <a:rPr lang="en-US" sz="1400" dirty="0" smtClean="0"/>
            </a:br>
            <a:r>
              <a:rPr lang="en-US" sz="1400" dirty="0" smtClean="0"/>
              <a:t>communications</a:t>
            </a:r>
            <a:endParaRPr lang="en-US" sz="1400" dirty="0"/>
          </a:p>
        </p:txBody>
      </p:sp>
      <p:sp>
        <p:nvSpPr>
          <p:cNvPr id="53" name="Rectangle 52"/>
          <p:cNvSpPr/>
          <p:nvPr/>
        </p:nvSpPr>
        <p:spPr>
          <a:xfrm>
            <a:off x="3538997" y="1783662"/>
            <a:ext cx="1676400" cy="10059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Entire customer population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609017" y="1764451"/>
            <a:ext cx="1536700" cy="10251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Contact information only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5344741" y="216876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304205" y="1907685"/>
            <a:ext cx="177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Spray and pray:</a:t>
            </a:r>
            <a:br>
              <a:rPr lang="en-US" sz="1400" dirty="0" smtClean="0"/>
            </a:br>
            <a:r>
              <a:rPr lang="en-US" sz="1400" dirty="0" smtClean="0"/>
              <a:t>same static message to all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736017" y="1331257"/>
            <a:ext cx="117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type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02917" y="1328717"/>
            <a:ext cx="159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Analysis level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017" y="1288956"/>
            <a:ext cx="128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Response rate</a:t>
            </a:r>
            <a:endParaRPr lang="en-US" dirty="0"/>
          </a:p>
        </p:txBody>
      </p:sp>
      <p:sp>
        <p:nvSpPr>
          <p:cNvPr id="16" name="5-Point Star 15"/>
          <p:cNvSpPr/>
          <p:nvPr/>
        </p:nvSpPr>
        <p:spPr>
          <a:xfrm>
            <a:off x="542217" y="2088461"/>
            <a:ext cx="457200" cy="348727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20741472">
            <a:off x="6643635" y="1395524"/>
            <a:ext cx="2283023" cy="433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10% off all baseballs!</a:t>
            </a:r>
            <a:endParaRPr lang="en-US" sz="1600" dirty="0"/>
          </a:p>
        </p:txBody>
      </p:sp>
      <p:pic>
        <p:nvPicPr>
          <p:cNvPr id="1027" name="Picture 3" descr="C:\Users\nicoler\AppData\Local\Microsoft\Windows\Temporary Internet Files\Content.IE5\BUJZ6XKA\MC900437073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041" y="1672051"/>
            <a:ext cx="1117600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43872" y="2847332"/>
            <a:ext cx="8803462" cy="1256866"/>
            <a:chOff x="215900" y="3005679"/>
            <a:chExt cx="8803462" cy="1256866"/>
          </a:xfrm>
        </p:grpSpPr>
        <p:sp>
          <p:nvSpPr>
            <p:cNvPr id="73" name="Right Arrow 72"/>
            <p:cNvSpPr/>
            <p:nvPr/>
          </p:nvSpPr>
          <p:spPr>
            <a:xfrm>
              <a:off x="3148989" y="3536502"/>
              <a:ext cx="370226" cy="20663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38300" y="3124200"/>
              <a:ext cx="1524000" cy="10312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62100" y="3301402"/>
              <a:ext cx="167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Demographic data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81400" y="3124200"/>
              <a:ext cx="1676400" cy="10312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50500" y="3301402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Segment or product group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5486400" y="3200400"/>
              <a:ext cx="685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486400" y="3656012"/>
              <a:ext cx="685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5486400" y="4037012"/>
              <a:ext cx="685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5-Point Star 64"/>
            <p:cNvSpPr/>
            <p:nvPr/>
          </p:nvSpPr>
          <p:spPr>
            <a:xfrm>
              <a:off x="215900" y="3301402"/>
              <a:ext cx="457200" cy="348727"/>
            </a:xfrm>
            <a:prstGeom prst="star5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5-Point Star 66"/>
            <p:cNvSpPr/>
            <p:nvPr/>
          </p:nvSpPr>
          <p:spPr>
            <a:xfrm>
              <a:off x="749300" y="3301402"/>
              <a:ext cx="457200" cy="348727"/>
            </a:xfrm>
            <a:prstGeom prst="star5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4" descr="C:\Users\nicoler\AppData\Local\Microsoft\Windows\Temporary Internet Files\Content.IE5\BUJZ6XKA\MC900437073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1991" y="3005679"/>
              <a:ext cx="389442" cy="389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4" descr="C:\Users\nicoler\AppData\Local\Microsoft\Windows\Temporary Internet Files\Content.IE5\BUJZ6XKA\MC900437073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3005679"/>
              <a:ext cx="389442" cy="389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4" descr="C:\Users\nicoler\AppData\Local\Microsoft\Windows\Temporary Internet Files\Content.IE5\BUJZ6XKA\MC900437073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0662" y="3005679"/>
              <a:ext cx="389442" cy="389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4" descr="C:\Users\nicoler\AppData\Local\Microsoft\Windows\Temporary Internet Files\Content.IE5\BUJZ6XKA\MC900437073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6037" y="3011863"/>
              <a:ext cx="389442" cy="389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4" descr="C:\Users\nicoler\AppData\Local\Microsoft\Windows\Temporary Internet Files\Content.IE5\BUJZ6XKA\MC900437073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7008" y="3020435"/>
              <a:ext cx="389442" cy="389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nicoler\AppData\Local\Microsoft\Windows\Temporary Internet Files\Content.IE5\BUJZ6XKA\MC900239527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464877"/>
              <a:ext cx="429428" cy="370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6" descr="C:\Users\nicoler\AppData\Local\Microsoft\Windows\Temporary Internet Files\Content.IE5\BUJZ6XKA\MC900239527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3464877"/>
              <a:ext cx="429428" cy="370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6" descr="C:\Users\nicoler\AppData\Local\Microsoft\Windows\Temporary Internet Files\Content.IE5\BUJZ6XKA\MC900239527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2500" y="3464877"/>
              <a:ext cx="429428" cy="370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6" descr="C:\Users\nicoler\AppData\Local\Microsoft\Windows\Temporary Internet Files\Content.IE5\BUJZ6XKA\MC900239527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1986" y="3464877"/>
              <a:ext cx="429428" cy="370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6" descr="C:\Users\nicoler\AppData\Local\Microsoft\Windows\Temporary Internet Files\Content.IE5\BUJZ6XKA\MC900239527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7142" y="3464877"/>
              <a:ext cx="429428" cy="370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6" descr="C:\Users\nicoler\AppData\Local\Microsoft\Windows\Temporary Internet Files\Content.IE5\BUJZ6XKA\MC900239527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9934" y="3464877"/>
              <a:ext cx="429428" cy="370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nicoler\AppData\Local\Microsoft\Windows\Temporary Internet Files\Content.IE5\P501AJQ8\MC900235383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660" y="3897531"/>
              <a:ext cx="644729" cy="365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7" descr="C:\Users\nicoler\AppData\Local\Microsoft\Windows\Temporary Internet Files\Content.IE5\P501AJQ8\MC900235383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3829" y="3897531"/>
              <a:ext cx="644729" cy="365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7" descr="C:\Users\nicoler\AppData\Local\Microsoft\Windows\Temporary Internet Files\Content.IE5\P501AJQ8\MC900235383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8823" y="3882343"/>
              <a:ext cx="644729" cy="365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14072" y="4201059"/>
            <a:ext cx="7715629" cy="1980718"/>
            <a:chOff x="76200" y="4393864"/>
            <a:chExt cx="7715629" cy="1980718"/>
          </a:xfrm>
        </p:grpSpPr>
        <p:sp>
          <p:nvSpPr>
            <p:cNvPr id="74" name="Right Arrow 73"/>
            <p:cNvSpPr/>
            <p:nvPr/>
          </p:nvSpPr>
          <p:spPr>
            <a:xfrm>
              <a:off x="3141256" y="4807006"/>
              <a:ext cx="370226" cy="20663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638300" y="4393864"/>
              <a:ext cx="1524000" cy="103292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14500" y="4610982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Transaction data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581400" y="4393864"/>
              <a:ext cx="1676400" cy="103292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46500" y="4591584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Individual customer</a:t>
              </a:r>
              <a:endParaRPr lang="en-US" dirty="0"/>
            </a:p>
          </p:txBody>
        </p:sp>
        <p:sp>
          <p:nvSpPr>
            <p:cNvPr id="69" name="5-Point Star 68"/>
            <p:cNvSpPr/>
            <p:nvPr/>
          </p:nvSpPr>
          <p:spPr>
            <a:xfrm>
              <a:off x="1104900" y="4740387"/>
              <a:ext cx="457200" cy="348727"/>
            </a:xfrm>
            <a:prstGeom prst="star5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5-Point Star 70"/>
            <p:cNvSpPr/>
            <p:nvPr/>
          </p:nvSpPr>
          <p:spPr>
            <a:xfrm>
              <a:off x="76200" y="4753087"/>
              <a:ext cx="457200" cy="348727"/>
            </a:xfrm>
            <a:prstGeom prst="star5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5-Point Star 71"/>
            <p:cNvSpPr/>
            <p:nvPr/>
          </p:nvSpPr>
          <p:spPr>
            <a:xfrm>
              <a:off x="609600" y="4753087"/>
              <a:ext cx="457200" cy="348727"/>
            </a:xfrm>
            <a:prstGeom prst="star5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>
              <a:off x="5398948" y="4588585"/>
              <a:ext cx="685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89" name="Picture 4" descr="C:\Users\nicoler\AppData\Local\Microsoft\Windows\Temporary Internet Files\Content.IE5\BUJZ6XKA\MC900437073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6283" y="4393864"/>
              <a:ext cx="389442" cy="389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6" descr="C:\Users\nicoler\AppData\Local\Microsoft\Windows\Temporary Internet Files\Content.IE5\BUJZ6XKA\MC900239527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8563" y="4492233"/>
              <a:ext cx="429428" cy="370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7" descr="C:\Users\nicoler\AppData\Local\Microsoft\Windows\Temporary Internet Files\Content.IE5\P501AJQ8\MC900235383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7100" y="4713826"/>
              <a:ext cx="644729" cy="365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2" name="Straight Arrow Connector 91"/>
            <p:cNvCxnSpPr/>
            <p:nvPr/>
          </p:nvCxnSpPr>
          <p:spPr>
            <a:xfrm>
              <a:off x="5406568" y="4783306"/>
              <a:ext cx="117199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5431585" y="4967401"/>
              <a:ext cx="169839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032" name="Picture 8" descr="C:\Users\nicoler\AppData\Local\Microsoft\Windows\Temporary Internet Files\Content.IE5\7QZM5TRB\MC900437042[1]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295" y="5050771"/>
              <a:ext cx="461010" cy="46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5" name="Straight Arrow Connector 94"/>
            <p:cNvCxnSpPr/>
            <p:nvPr/>
          </p:nvCxnSpPr>
          <p:spPr>
            <a:xfrm>
              <a:off x="5430309" y="5255725"/>
              <a:ext cx="51907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033" name="Picture 9" descr="C:\Users\nicoler\AppData\Local\Microsoft\Windows\Temporary Internet Files\Content.IE5\P501AJQ8\MC900310486[1].w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7264" y="5312694"/>
              <a:ext cx="431457" cy="468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9" name="Straight Arrow Connector 98"/>
            <p:cNvCxnSpPr/>
            <p:nvPr/>
          </p:nvCxnSpPr>
          <p:spPr>
            <a:xfrm flipV="1">
              <a:off x="5430309" y="5547192"/>
              <a:ext cx="890695" cy="50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>
              <a:off x="5063633" y="5552272"/>
              <a:ext cx="519076" cy="22941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034" name="Picture 10" descr="C:\Users\nicoler\AppData\Local\Microsoft\Windows\Temporary Internet Files\Content.IE5\Z0VOER56\MC900441788[1]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2709" y="5591189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5" name="Straight Arrow Connector 104"/>
            <p:cNvCxnSpPr/>
            <p:nvPr/>
          </p:nvCxnSpPr>
          <p:spPr>
            <a:xfrm>
              <a:off x="4816848" y="5591189"/>
              <a:ext cx="519076" cy="46460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31" name="Picture 11" descr="C:\Users\nicoler\AppData\Local\Microsoft\Windows\Temporary Internet Files\Content.IE5\BUJZ6XKA\MC900232222[1].wm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500" y="5735084"/>
              <a:ext cx="387639" cy="292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2" descr="C:\Users\nicoler\AppData\Local\Microsoft\Windows\Temporary Internet Files\Content.IE5\Z0VOER56\MC900239505[1].wm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4010" y="6012138"/>
              <a:ext cx="351485" cy="349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0" name="Straight Arrow Connector 109"/>
            <p:cNvCxnSpPr>
              <a:endCxn id="33" idx="0"/>
            </p:cNvCxnSpPr>
            <p:nvPr/>
          </p:nvCxnSpPr>
          <p:spPr>
            <a:xfrm>
              <a:off x="4641105" y="5552272"/>
              <a:ext cx="168648" cy="4598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037" name="Picture 13" descr="C:\Users\nicoler\AppData\Local\Microsoft\Windows\Temporary Internet Files\Content.IE5\QS3H2XKF\MC900320432[1].wmf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2340" y="6000888"/>
              <a:ext cx="332080" cy="319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5" name="Straight Arrow Connector 114"/>
            <p:cNvCxnSpPr/>
            <p:nvPr/>
          </p:nvCxnSpPr>
          <p:spPr>
            <a:xfrm flipH="1">
              <a:off x="4356100" y="5537145"/>
              <a:ext cx="12280" cy="3439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00" name="Picture 16" descr="C:\Users\nicoler\AppData\Local\Microsoft\Windows\Temporary Internet Files\Content.IE5\1ZI1R5XB\MP900305807[1].jp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5924" y="6077491"/>
              <a:ext cx="306807" cy="297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0" name="Straight Arrow Connector 119"/>
            <p:cNvCxnSpPr/>
            <p:nvPr/>
          </p:nvCxnSpPr>
          <p:spPr>
            <a:xfrm flipH="1">
              <a:off x="4005824" y="5498669"/>
              <a:ext cx="131012" cy="2220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0" name="Text Placeholder 3"/>
          <p:cNvSpPr txBox="1">
            <a:spLocks/>
          </p:cNvSpPr>
          <p:nvPr/>
        </p:nvSpPr>
        <p:spPr>
          <a:xfrm>
            <a:off x="0" y="6553200"/>
            <a:ext cx="1524000" cy="30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14"/>
              </a:buBlip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 smtClean="0"/>
              <a:t>© Loyalty Builders, Inc. 2014</a:t>
            </a:r>
            <a:endParaRPr lang="en-US" sz="800" dirty="0"/>
          </a:p>
        </p:txBody>
      </p:sp>
      <p:sp>
        <p:nvSpPr>
          <p:cNvPr id="79" name="Slide Number Placeholder 2"/>
          <p:cNvSpPr txBox="1">
            <a:spLocks/>
          </p:cNvSpPr>
          <p:nvPr/>
        </p:nvSpPr>
        <p:spPr bwMode="auto">
          <a:xfrm>
            <a:off x="8815388" y="6595739"/>
            <a:ext cx="409576" cy="262261"/>
          </a:xfrm>
          <a:prstGeom prst="rect">
            <a:avLst/>
          </a:prstGeo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62D105-5AB7-41DE-9E80-983F80A47FB0}" type="slidenum">
              <a:rPr lang="en-US" sz="800" smtClean="0">
                <a:solidFill>
                  <a:schemeClr val="accent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z="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93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oyalty Builders 2012">
  <a:themeElements>
    <a:clrScheme name="Custom 287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E6DA6"/>
      </a:accent1>
      <a:accent2>
        <a:srgbClr val="5F5F5F"/>
      </a:accent2>
      <a:accent3>
        <a:srgbClr val="F98C13"/>
      </a:accent3>
      <a:accent4>
        <a:srgbClr val="2C92D0"/>
      </a:accent4>
      <a:accent5>
        <a:srgbClr val="00A744"/>
      </a:accent5>
      <a:accent6>
        <a:srgbClr val="D6961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MK master v3</Template>
  <TotalTime>0</TotalTime>
  <Words>1674</Words>
  <Application>Microsoft Office PowerPoint</Application>
  <PresentationFormat>On-screen Show (4:3)</PresentationFormat>
  <Paragraphs>404</Paragraphs>
  <Slides>18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Loyalty Builders 2012</vt:lpstr>
      <vt:lpstr>Marketing To An Audience of One Customer Analytics for Individualized Marketing  Loyalty Builders Capabilities Overview March 2014 </vt:lpstr>
      <vt:lpstr> What Loyalty Builders does</vt:lpstr>
      <vt:lpstr>How we do it</vt:lpstr>
      <vt:lpstr>PowerPoint Presentation</vt:lpstr>
      <vt:lpstr>What Longbow delivers</vt:lpstr>
      <vt:lpstr>PowerPoint Presentation</vt:lpstr>
      <vt:lpstr>Why use Longbow</vt:lpstr>
      <vt:lpstr>How our clients use this information</vt:lpstr>
      <vt:lpstr>Individualized marketing overview</vt:lpstr>
      <vt:lpstr>Why individualization matters – relevance raises response rates</vt:lpstr>
      <vt:lpstr>Individualized marketing – the movie</vt:lpstr>
      <vt:lpstr>Client success:  Keurig case study – roast profiling</vt:lpstr>
      <vt:lpstr>Client success:  Swanson Health Products retailer email case study</vt:lpstr>
      <vt:lpstr>Client success: Tire Discounters – targeting</vt:lpstr>
      <vt:lpstr>Client success:  major pharmaceutical company – cross-sell</vt:lpstr>
      <vt:lpstr>A sampling of our clients</vt:lpstr>
      <vt:lpstr>A typical engagement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2014-03-03T20:40:40Z</dcterms:created>
  <dcterms:modified xsi:type="dcterms:W3CDTF">2014-03-04T14:58:25Z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